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25400" cap="flat">
              <a:solidFill>
                <a:srgbClr val="66635E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D6D5CB"/>
              </a:solidFill>
              <a:prstDash val="solid"/>
              <a:miter lim="400000"/>
            </a:ln>
          </a:left>
          <a:right>
            <a:ln w="12700" cap="flat">
              <a:solidFill>
                <a:srgbClr val="D6D5CB"/>
              </a:solidFill>
              <a:prstDash val="solid"/>
              <a:miter lim="400000"/>
            </a:ln>
          </a:right>
          <a:top>
            <a:ln w="12700" cap="flat">
              <a:solidFill>
                <a:srgbClr val="D6D5CB"/>
              </a:solidFill>
              <a:prstDash val="solid"/>
              <a:miter lim="400000"/>
            </a:ln>
          </a:top>
          <a:bottom>
            <a:ln w="12700" cap="flat">
              <a:solidFill>
                <a:srgbClr val="D6D5CB"/>
              </a:solidFill>
              <a:prstDash val="solid"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1A3A7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EADA0"/>
              </a:solidFill>
              <a:prstDash val="solid"/>
              <a:miter lim="400000"/>
            </a:ln>
          </a:left>
          <a:right>
            <a:ln w="12700" cap="flat">
              <a:solidFill>
                <a:srgbClr val="AEADA0"/>
              </a:solidFill>
              <a:prstDash val="solid"/>
              <a:miter lim="400000"/>
            </a:ln>
          </a:right>
          <a:top>
            <a:ln w="12700" cap="flat">
              <a:solidFill>
                <a:srgbClr val="AEADA0"/>
              </a:solidFill>
              <a:prstDash val="solid"/>
              <a:miter lim="400000"/>
            </a:ln>
          </a:top>
          <a:bottom>
            <a:ln w="12700" cap="flat">
              <a:solidFill>
                <a:srgbClr val="AEADA0"/>
              </a:solidFill>
              <a:prstDash val="solid"/>
              <a:miter lim="400000"/>
            </a:ln>
          </a:bottom>
          <a:insideH>
            <a:ln w="12700" cap="flat">
              <a:solidFill>
                <a:srgbClr val="AEADA0"/>
              </a:solidFill>
              <a:prstDash val="solid"/>
              <a:miter lim="400000"/>
            </a:ln>
          </a:insideH>
          <a:insideV>
            <a:ln w="12700" cap="flat">
              <a:solidFill>
                <a:srgbClr val="AEADA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83827D"/>
              </a:solidFill>
              <a:prstDash val="solid"/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flat">
              <a:solidFill>
                <a:srgbClr val="83827D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flat">
              <a:solidFill>
                <a:srgbClr val="83827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3827D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5" name="Shape 16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Otsikko ja alaotsikk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tsikkoteksti"/>
          <p:cNvSpPr txBox="1"/>
          <p:nvPr>
            <p:ph type="title"/>
          </p:nvPr>
        </p:nvSpPr>
        <p:spPr>
          <a:xfrm>
            <a:off x="1422400" y="5245100"/>
            <a:ext cx="10541000" cy="26289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13" name="Leipätekstin taso yksi…"/>
          <p:cNvSpPr txBox="1"/>
          <p:nvPr>
            <p:ph type="body" sz="quarter" idx="1"/>
          </p:nvPr>
        </p:nvSpPr>
        <p:spPr>
          <a:xfrm>
            <a:off x="1422400" y="7861300"/>
            <a:ext cx="10541000" cy="13716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14" name="Dian numero"/>
          <p:cNvSpPr txBox="1"/>
          <p:nvPr>
            <p:ph type="sldNum" sz="quarter" idx="2"/>
          </p:nvPr>
        </p:nvSpPr>
        <p:spPr>
          <a:xfrm>
            <a:off x="6349999" y="9474200"/>
            <a:ext cx="312015" cy="299822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va – 3 kuva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Viiva"/>
          <p:cNvSpPr/>
          <p:nvPr/>
        </p:nvSpPr>
        <p:spPr>
          <a:xfrm>
            <a:off x="278468" y="8356600"/>
            <a:ext cx="12459504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16" name="Suorakulmio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117" name="Kuva"/>
          <p:cNvSpPr/>
          <p:nvPr>
            <p:ph type="pic" sz="quarter" idx="13"/>
          </p:nvPr>
        </p:nvSpPr>
        <p:spPr>
          <a:xfrm>
            <a:off x="8597900" y="3289300"/>
            <a:ext cx="4038600" cy="6057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8" name="Kuva"/>
          <p:cNvSpPr/>
          <p:nvPr>
            <p:ph type="pic" idx="14"/>
          </p:nvPr>
        </p:nvSpPr>
        <p:spPr>
          <a:xfrm>
            <a:off x="-1485900" y="368300"/>
            <a:ext cx="11849101" cy="790077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9" name="Kuva"/>
          <p:cNvSpPr/>
          <p:nvPr>
            <p:ph type="pic" sz="quarter" idx="15"/>
          </p:nvPr>
        </p:nvSpPr>
        <p:spPr>
          <a:xfrm>
            <a:off x="8597900" y="-698500"/>
            <a:ext cx="4038600" cy="6057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0" name="Otsikkoteksti"/>
          <p:cNvSpPr txBox="1"/>
          <p:nvPr>
            <p:ph type="title"/>
          </p:nvPr>
        </p:nvSpPr>
        <p:spPr>
          <a:xfrm>
            <a:off x="368300" y="8369300"/>
            <a:ext cx="12268200" cy="6604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50000"/>
              </a:lnSpc>
              <a:defRPr cap="all" sz="4200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121" name="Leipätekstin taso yksi…"/>
          <p:cNvSpPr txBox="1"/>
          <p:nvPr>
            <p:ph type="body" sz="quarter" idx="1"/>
          </p:nvPr>
        </p:nvSpPr>
        <p:spPr>
          <a:xfrm>
            <a:off x="368300" y="9017000"/>
            <a:ext cx="12268200" cy="431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122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va – 1 kuv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iiva"/>
          <p:cNvSpPr/>
          <p:nvPr/>
        </p:nvSpPr>
        <p:spPr>
          <a:xfrm>
            <a:off x="278468" y="8356600"/>
            <a:ext cx="12459504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0" name="Suorakulmio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131" name="Kuva"/>
          <p:cNvSpPr/>
          <p:nvPr>
            <p:ph type="pic" idx="13"/>
          </p:nvPr>
        </p:nvSpPr>
        <p:spPr>
          <a:xfrm>
            <a:off x="190500" y="190500"/>
            <a:ext cx="12649200" cy="843426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32" name="Otsikkoteksti"/>
          <p:cNvSpPr txBox="1"/>
          <p:nvPr>
            <p:ph type="title"/>
          </p:nvPr>
        </p:nvSpPr>
        <p:spPr>
          <a:xfrm>
            <a:off x="368300" y="8369300"/>
            <a:ext cx="12268200" cy="6604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50000"/>
              </a:lnSpc>
              <a:defRPr cap="all" sz="4200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133" name="Leipätekstin taso yksi…"/>
          <p:cNvSpPr txBox="1"/>
          <p:nvPr>
            <p:ph type="body" sz="quarter" idx="1"/>
          </p:nvPr>
        </p:nvSpPr>
        <p:spPr>
          <a:xfrm>
            <a:off x="368300" y="9017000"/>
            <a:ext cx="12268200" cy="431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 sz="2400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134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aina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”Kirjoita lainaus tähän.”"/>
          <p:cNvSpPr txBox="1"/>
          <p:nvPr>
            <p:ph type="body" sz="quarter" idx="13"/>
          </p:nvPr>
        </p:nvSpPr>
        <p:spPr>
          <a:xfrm>
            <a:off x="1270000" y="4292600"/>
            <a:ext cx="10464800" cy="635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</a:lvl1pPr>
          </a:lstStyle>
          <a:p>
            <a:pPr/>
            <a:r>
              <a:t>”Kirjoita lainaus tähän.”</a:t>
            </a:r>
          </a:p>
        </p:txBody>
      </p:sp>
      <p:sp>
        <p:nvSpPr>
          <p:cNvPr id="142" name="– Johnny Appleseed"/>
          <p:cNvSpPr txBox="1"/>
          <p:nvPr>
            <p:ph type="body" sz="quarter" idx="14"/>
          </p:nvPr>
        </p:nvSpPr>
        <p:spPr>
          <a:xfrm>
            <a:off x="1270000" y="6362700"/>
            <a:ext cx="10464800" cy="52344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i="1" sz="2800"/>
            </a:lvl1pPr>
          </a:lstStyle>
          <a:p>
            <a:pPr/>
            <a:r>
              <a:t>– Johnny Appleseed</a:t>
            </a:r>
          </a:p>
        </p:txBody>
      </p:sp>
      <p:sp>
        <p:nvSpPr>
          <p:cNvPr id="143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Kuva"/>
          <p:cNvSpPr/>
          <p:nvPr>
            <p:ph type="pic" idx="13"/>
          </p:nvPr>
        </p:nvSpPr>
        <p:spPr>
          <a:xfrm>
            <a:off x="-1600200" y="-19050"/>
            <a:ext cx="16478250" cy="109874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51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va – vaak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Viiva"/>
          <p:cNvSpPr/>
          <p:nvPr/>
        </p:nvSpPr>
        <p:spPr>
          <a:xfrm>
            <a:off x="278468" y="8915400"/>
            <a:ext cx="12446932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2" name="Viiva"/>
          <p:cNvSpPr/>
          <p:nvPr/>
        </p:nvSpPr>
        <p:spPr>
          <a:xfrm>
            <a:off x="5256995" y="8902700"/>
            <a:ext cx="1" cy="592215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3" name="Viiva"/>
          <p:cNvSpPr/>
          <p:nvPr/>
        </p:nvSpPr>
        <p:spPr>
          <a:xfrm>
            <a:off x="278468" y="7188200"/>
            <a:ext cx="12446932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4" name="Suorakulmio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5" name="NIMI"/>
          <p:cNvSpPr txBox="1"/>
          <p:nvPr>
            <p:ph type="body" sz="quarter" idx="13"/>
          </p:nvPr>
        </p:nvSpPr>
        <p:spPr>
          <a:xfrm>
            <a:off x="6359707" y="8877300"/>
            <a:ext cx="1189164" cy="6477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NIMI</a:t>
            </a:r>
          </a:p>
        </p:txBody>
      </p:sp>
      <p:sp>
        <p:nvSpPr>
          <p:cNvPr id="26" name="PROJEKTI"/>
          <p:cNvSpPr txBox="1"/>
          <p:nvPr>
            <p:ph type="body" sz="quarter" idx="14"/>
          </p:nvPr>
        </p:nvSpPr>
        <p:spPr>
          <a:xfrm>
            <a:off x="310364" y="7197750"/>
            <a:ext cx="994411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PROJEKTI</a:t>
            </a:r>
          </a:p>
        </p:txBody>
      </p:sp>
      <p:sp>
        <p:nvSpPr>
          <p:cNvPr id="27" name="PVM"/>
          <p:cNvSpPr txBox="1"/>
          <p:nvPr>
            <p:ph type="body" sz="quarter" idx="15"/>
          </p:nvPr>
        </p:nvSpPr>
        <p:spPr>
          <a:xfrm>
            <a:off x="339908" y="8912250"/>
            <a:ext cx="579724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PVM</a:t>
            </a:r>
          </a:p>
        </p:txBody>
      </p:sp>
      <p:sp>
        <p:nvSpPr>
          <p:cNvPr id="28" name="Asiakas"/>
          <p:cNvSpPr txBox="1"/>
          <p:nvPr>
            <p:ph type="body" sz="quarter" idx="16"/>
          </p:nvPr>
        </p:nvSpPr>
        <p:spPr>
          <a:xfrm>
            <a:off x="5237378" y="8912250"/>
            <a:ext cx="914630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Asiakas</a:t>
            </a:r>
          </a:p>
        </p:txBody>
      </p:sp>
      <p:sp>
        <p:nvSpPr>
          <p:cNvPr id="29" name="PVM"/>
          <p:cNvSpPr txBox="1"/>
          <p:nvPr>
            <p:ph type="body" sz="quarter" idx="17"/>
          </p:nvPr>
        </p:nvSpPr>
        <p:spPr>
          <a:xfrm>
            <a:off x="1422400" y="8877300"/>
            <a:ext cx="1045147" cy="6477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PVM</a:t>
            </a:r>
          </a:p>
        </p:txBody>
      </p:sp>
      <p:sp>
        <p:nvSpPr>
          <p:cNvPr id="30" name="Kuva"/>
          <p:cNvSpPr/>
          <p:nvPr>
            <p:ph type="pic" idx="18"/>
          </p:nvPr>
        </p:nvSpPr>
        <p:spPr>
          <a:xfrm>
            <a:off x="368300" y="-368300"/>
            <a:ext cx="12268200" cy="81802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1" name="Otsikkoteksti"/>
          <p:cNvSpPr txBox="1"/>
          <p:nvPr>
            <p:ph type="title"/>
          </p:nvPr>
        </p:nvSpPr>
        <p:spPr>
          <a:xfrm>
            <a:off x="1422400" y="7099300"/>
            <a:ext cx="10845800" cy="10287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32" name="Leipätekstin taso yksi…"/>
          <p:cNvSpPr txBox="1"/>
          <p:nvPr>
            <p:ph type="body" sz="quarter" idx="1"/>
          </p:nvPr>
        </p:nvSpPr>
        <p:spPr>
          <a:xfrm>
            <a:off x="1422400" y="8115300"/>
            <a:ext cx="10845800" cy="7493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 cap="all" sz="4200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33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va – vaaka 4 kuva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Viiva"/>
          <p:cNvSpPr/>
          <p:nvPr/>
        </p:nvSpPr>
        <p:spPr>
          <a:xfrm>
            <a:off x="278468" y="8915400"/>
            <a:ext cx="12446932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" name="Viiva"/>
          <p:cNvSpPr/>
          <p:nvPr/>
        </p:nvSpPr>
        <p:spPr>
          <a:xfrm>
            <a:off x="5256995" y="8902700"/>
            <a:ext cx="1" cy="592215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2" name="Viiva"/>
          <p:cNvSpPr/>
          <p:nvPr/>
        </p:nvSpPr>
        <p:spPr>
          <a:xfrm>
            <a:off x="278468" y="7188200"/>
            <a:ext cx="12446932" cy="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3" name="Suorakulmio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44" name="NIMI"/>
          <p:cNvSpPr txBox="1"/>
          <p:nvPr>
            <p:ph type="body" sz="quarter" idx="13"/>
          </p:nvPr>
        </p:nvSpPr>
        <p:spPr>
          <a:xfrm>
            <a:off x="6359707" y="8877300"/>
            <a:ext cx="1189164" cy="6477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NIMI</a:t>
            </a:r>
          </a:p>
        </p:txBody>
      </p:sp>
      <p:sp>
        <p:nvSpPr>
          <p:cNvPr id="45" name="PROJEKTI"/>
          <p:cNvSpPr txBox="1"/>
          <p:nvPr>
            <p:ph type="body" sz="quarter" idx="14"/>
          </p:nvPr>
        </p:nvSpPr>
        <p:spPr>
          <a:xfrm>
            <a:off x="310364" y="7197750"/>
            <a:ext cx="994411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PROJEKTI</a:t>
            </a:r>
          </a:p>
        </p:txBody>
      </p:sp>
      <p:sp>
        <p:nvSpPr>
          <p:cNvPr id="46" name="PVM"/>
          <p:cNvSpPr txBox="1"/>
          <p:nvPr>
            <p:ph type="body" sz="quarter" idx="15"/>
          </p:nvPr>
        </p:nvSpPr>
        <p:spPr>
          <a:xfrm>
            <a:off x="339908" y="8912250"/>
            <a:ext cx="579724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PVM</a:t>
            </a:r>
          </a:p>
        </p:txBody>
      </p:sp>
      <p:sp>
        <p:nvSpPr>
          <p:cNvPr id="47" name="Asiakas"/>
          <p:cNvSpPr txBox="1"/>
          <p:nvPr>
            <p:ph type="body" sz="quarter" idx="16"/>
          </p:nvPr>
        </p:nvSpPr>
        <p:spPr>
          <a:xfrm>
            <a:off x="5237378" y="8912250"/>
            <a:ext cx="914630" cy="3746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cap="all" sz="1800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Asiakas</a:t>
            </a:r>
          </a:p>
        </p:txBody>
      </p:sp>
      <p:sp>
        <p:nvSpPr>
          <p:cNvPr id="48" name="PVM"/>
          <p:cNvSpPr txBox="1"/>
          <p:nvPr>
            <p:ph type="body" sz="quarter" idx="17"/>
          </p:nvPr>
        </p:nvSpPr>
        <p:spPr>
          <a:xfrm>
            <a:off x="1419408" y="8877300"/>
            <a:ext cx="1045147" cy="6477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PVM</a:t>
            </a:r>
          </a:p>
        </p:txBody>
      </p:sp>
      <p:sp>
        <p:nvSpPr>
          <p:cNvPr id="49" name="Kuva"/>
          <p:cNvSpPr/>
          <p:nvPr>
            <p:ph type="pic" sz="half" idx="18"/>
          </p:nvPr>
        </p:nvSpPr>
        <p:spPr>
          <a:xfrm>
            <a:off x="368300" y="101600"/>
            <a:ext cx="4851400" cy="7277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0" name="Kuva"/>
          <p:cNvSpPr/>
          <p:nvPr>
            <p:ph type="pic" sz="quarter" idx="19"/>
          </p:nvPr>
        </p:nvSpPr>
        <p:spPr>
          <a:xfrm>
            <a:off x="5257800" y="368300"/>
            <a:ext cx="2495550" cy="3327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1" name="Kuva"/>
          <p:cNvSpPr/>
          <p:nvPr>
            <p:ph type="pic" sz="quarter" idx="20"/>
          </p:nvPr>
        </p:nvSpPr>
        <p:spPr>
          <a:xfrm>
            <a:off x="5295900" y="2260600"/>
            <a:ext cx="3327400" cy="4991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2" name="Kuva"/>
          <p:cNvSpPr/>
          <p:nvPr>
            <p:ph type="pic" sz="half" idx="21"/>
          </p:nvPr>
        </p:nvSpPr>
        <p:spPr>
          <a:xfrm>
            <a:off x="7785100" y="101600"/>
            <a:ext cx="4851400" cy="7277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3" name="Otsikkoteksti"/>
          <p:cNvSpPr txBox="1"/>
          <p:nvPr>
            <p:ph type="title"/>
          </p:nvPr>
        </p:nvSpPr>
        <p:spPr>
          <a:xfrm>
            <a:off x="1422400" y="7099300"/>
            <a:ext cx="10845800" cy="10287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54" name="Leipätekstin taso yksi…"/>
          <p:cNvSpPr txBox="1"/>
          <p:nvPr>
            <p:ph type="body" sz="quarter" idx="1"/>
          </p:nvPr>
        </p:nvSpPr>
        <p:spPr>
          <a:xfrm>
            <a:off x="1422400" y="8115300"/>
            <a:ext cx="10845800" cy="7493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 cap="all" sz="4200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 sz="4500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55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tsikko – keski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tsikkoteksti"/>
          <p:cNvSpPr txBox="1"/>
          <p:nvPr>
            <p:ph type="title"/>
          </p:nvPr>
        </p:nvSpPr>
        <p:spPr>
          <a:xfrm>
            <a:off x="1231900" y="3568700"/>
            <a:ext cx="10541000" cy="2628900"/>
          </a:xfrm>
          <a:prstGeom prst="rect">
            <a:avLst/>
          </a:prstGeom>
        </p:spPr>
        <p:txBody>
          <a:bodyPr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63" name="Dian numero"/>
          <p:cNvSpPr txBox="1"/>
          <p:nvPr>
            <p:ph type="sldNum" sz="quarter" idx="2"/>
          </p:nvPr>
        </p:nvSpPr>
        <p:spPr>
          <a:xfrm>
            <a:off x="6349999" y="9474200"/>
            <a:ext cx="312015" cy="299822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va – pysty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Kuva"/>
          <p:cNvSpPr/>
          <p:nvPr>
            <p:ph type="pic" sz="half" idx="13"/>
          </p:nvPr>
        </p:nvSpPr>
        <p:spPr>
          <a:xfrm>
            <a:off x="6883412" y="984541"/>
            <a:ext cx="5194301" cy="779144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1" name="Otsikkoteksti"/>
          <p:cNvSpPr txBox="1"/>
          <p:nvPr>
            <p:ph type="title"/>
          </p:nvPr>
        </p:nvSpPr>
        <p:spPr>
          <a:xfrm>
            <a:off x="1041400" y="1295400"/>
            <a:ext cx="5334000" cy="3924300"/>
          </a:xfrm>
          <a:prstGeom prst="rect">
            <a:avLst/>
          </a:prstGeom>
        </p:spPr>
        <p:txBody>
          <a:bodyPr anchor="b"/>
          <a:lstStyle>
            <a:lvl1pPr>
              <a:defRPr cap="all" sz="6500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72" name="Leipätekstin taso yksi…"/>
          <p:cNvSpPr txBox="1"/>
          <p:nvPr>
            <p:ph type="body" sz="quarter" idx="1"/>
          </p:nvPr>
        </p:nvSpPr>
        <p:spPr>
          <a:xfrm>
            <a:off x="1041400" y="5207000"/>
            <a:ext cx="5334000" cy="3225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73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tsikko – y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tsikkoteksti"/>
          <p:cNvSpPr txBox="1"/>
          <p:nvPr>
            <p:ph type="title"/>
          </p:nvPr>
        </p:nvSpPr>
        <p:spPr>
          <a:xfrm>
            <a:off x="1041400" y="266700"/>
            <a:ext cx="10922000" cy="243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81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tsikko ja merk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Otsikkoteksti"/>
          <p:cNvSpPr txBox="1"/>
          <p:nvPr>
            <p:ph type="title"/>
          </p:nvPr>
        </p:nvSpPr>
        <p:spPr>
          <a:xfrm>
            <a:off x="1041400" y="266700"/>
            <a:ext cx="10922000" cy="243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89" name="Leipätekstin taso yksi…"/>
          <p:cNvSpPr txBox="1"/>
          <p:nvPr>
            <p:ph type="body" idx="1"/>
          </p:nvPr>
        </p:nvSpPr>
        <p:spPr>
          <a:xfrm>
            <a:off x="1041400" y="2768600"/>
            <a:ext cx="109220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90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tsikko, merkit ja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Kuva"/>
          <p:cNvSpPr/>
          <p:nvPr>
            <p:ph type="pic" sz="half" idx="13"/>
          </p:nvPr>
        </p:nvSpPr>
        <p:spPr>
          <a:xfrm>
            <a:off x="7645400" y="2413000"/>
            <a:ext cx="4292600" cy="6438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8" name="Otsikkoteksti"/>
          <p:cNvSpPr txBox="1"/>
          <p:nvPr>
            <p:ph type="title"/>
          </p:nvPr>
        </p:nvSpPr>
        <p:spPr>
          <a:xfrm>
            <a:off x="1041400" y="266700"/>
            <a:ext cx="10922000" cy="243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pPr/>
            <a:r>
              <a:t>Otsikkoteksti</a:t>
            </a:r>
          </a:p>
        </p:txBody>
      </p:sp>
      <p:sp>
        <p:nvSpPr>
          <p:cNvPr id="99" name="Leipätekstin taso yksi…"/>
          <p:cNvSpPr txBox="1"/>
          <p:nvPr>
            <p:ph type="body" sz="half" idx="1"/>
          </p:nvPr>
        </p:nvSpPr>
        <p:spPr>
          <a:xfrm>
            <a:off x="1041400" y="2768600"/>
            <a:ext cx="5334000" cy="57150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2800"/>
              </a:spcBef>
              <a:buBlip>
                <a:blip r:embed="rId2"/>
              </a:buBlip>
              <a:defRPr sz="3000"/>
            </a:lvl1pPr>
            <a:lvl2pPr marL="762000" indent="-381000">
              <a:spcBef>
                <a:spcPts val="2800"/>
              </a:spcBef>
              <a:buBlip>
                <a:blip r:embed="rId2"/>
              </a:buBlip>
              <a:defRPr sz="3000"/>
            </a:lvl2pPr>
            <a:lvl3pPr marL="1143000" indent="-381000">
              <a:spcBef>
                <a:spcPts val="2800"/>
              </a:spcBef>
              <a:buBlip>
                <a:blip r:embed="rId2"/>
              </a:buBlip>
              <a:defRPr sz="3000"/>
            </a:lvl3pPr>
            <a:lvl4pPr marL="1524000" indent="-381000">
              <a:spcBef>
                <a:spcPts val="2800"/>
              </a:spcBef>
              <a:buBlip>
                <a:blip r:embed="rId2"/>
              </a:buBlip>
              <a:defRPr sz="3000"/>
            </a:lvl4pPr>
            <a:lvl5pPr marL="1905000" indent="-3810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100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uettelomerk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Leipätekstin taso yksi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108" name="Dian numer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orakulmio"/>
          <p:cNvSpPr/>
          <p:nvPr/>
        </p:nvSpPr>
        <p:spPr>
          <a:xfrm>
            <a:off x="279400" y="279400"/>
            <a:ext cx="12446000" cy="92202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" name="Leipätekstin taso yksi…"/>
          <p:cNvSpPr txBox="1"/>
          <p:nvPr>
            <p:ph type="body" idx="1"/>
          </p:nvPr>
        </p:nvSpPr>
        <p:spPr>
          <a:xfrm>
            <a:off x="1041400" y="1473200"/>
            <a:ext cx="10922000" cy="680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Leipätekstin taso yksi</a:t>
            </a:r>
          </a:p>
          <a:p>
            <a:pPr lvl="1"/>
            <a:r>
              <a:t>Leipätekstin taso kaksi</a:t>
            </a:r>
          </a:p>
          <a:p>
            <a:pPr lvl="2"/>
            <a:r>
              <a:t>Leipätekstin taso kolme</a:t>
            </a:r>
          </a:p>
          <a:p>
            <a:pPr lvl="3"/>
            <a:r>
              <a:t>Leipätekstin taso neljä</a:t>
            </a:r>
          </a:p>
          <a:p>
            <a:pPr lvl="4"/>
            <a:r>
              <a:t>Leipätekstin taso viisi</a:t>
            </a:r>
          </a:p>
        </p:txBody>
      </p:sp>
      <p:sp>
        <p:nvSpPr>
          <p:cNvPr id="4" name="Otsikkoteksti"/>
          <p:cNvSpPr txBox="1"/>
          <p:nvPr>
            <p:ph type="title"/>
          </p:nvPr>
        </p:nvSpPr>
        <p:spPr>
          <a:xfrm>
            <a:off x="1041400" y="254000"/>
            <a:ext cx="109220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Otsikkoteksti</a:t>
            </a:r>
          </a:p>
        </p:txBody>
      </p:sp>
      <p:sp>
        <p:nvSpPr>
          <p:cNvPr id="5" name="Dian numero"/>
          <p:cNvSpPr txBox="1"/>
          <p:nvPr>
            <p:ph type="sldNum" sz="quarter" idx="2"/>
          </p:nvPr>
        </p:nvSpPr>
        <p:spPr>
          <a:xfrm>
            <a:off x="6352743" y="9476689"/>
            <a:ext cx="312014" cy="2998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400">
                <a:solidFill>
                  <a:srgbClr val="5C88A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</p:sldLayoutIdLst>
  <p:transition xmlns:p14="http://schemas.microsoft.com/office/powerpoint/2010/main" spd="med" advClick="1"/>
  <p:txStyles>
    <p:titleStyle>
      <a:lvl1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l" defTabSz="5842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40000"/>
        <a:buFontTx/>
        <a:buBlip>
          <a:blip r:embed="rId3"/>
        </a:buBlip>
        <a:tabLst/>
        <a:defRPr b="0" baseline="0" cap="none" i="0" spc="0" strike="noStrike" sz="3600" u="none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2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3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4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6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7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1.gif"/><Relationship Id="rId4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eritoneaalidialyysihoidon…"/>
          <p:cNvSpPr txBox="1"/>
          <p:nvPr>
            <p:ph type="ctrTitle"/>
          </p:nvPr>
        </p:nvSpPr>
        <p:spPr>
          <a:xfrm>
            <a:off x="863600" y="4229100"/>
            <a:ext cx="10922000" cy="2628900"/>
          </a:xfrm>
          <a:prstGeom prst="rect">
            <a:avLst/>
          </a:prstGeom>
        </p:spPr>
        <p:txBody>
          <a:bodyPr/>
          <a:lstStyle/>
          <a:p>
            <a:pPr defTabSz="554990">
              <a:defRPr sz="6840"/>
            </a:pPr>
            <a:r>
              <a:t>Peritoneaalidialyysihoidon</a:t>
            </a:r>
          </a:p>
          <a:p>
            <a:pPr defTabSz="554990">
              <a:defRPr sz="6840"/>
            </a:pPr>
            <a:r>
              <a:t>Ongelmatilanteet</a:t>
            </a:r>
          </a:p>
        </p:txBody>
      </p:sp>
      <p:sp>
        <p:nvSpPr>
          <p:cNvPr id="168" name="MUSA- päivät 7-8.11.2019…"/>
          <p:cNvSpPr txBox="1"/>
          <p:nvPr>
            <p:ph type="subTitle" sz="quarter" idx="1"/>
          </p:nvPr>
        </p:nvSpPr>
        <p:spPr>
          <a:xfrm>
            <a:off x="1041400" y="7543800"/>
            <a:ext cx="10922000" cy="1371600"/>
          </a:xfrm>
          <a:prstGeom prst="rect">
            <a:avLst/>
          </a:prstGeom>
        </p:spPr>
        <p:txBody>
          <a:bodyPr/>
          <a:lstStyle/>
          <a:p>
            <a:pPr/>
            <a:r>
              <a:t>MUSA- päivät 7-8.11.2019</a:t>
            </a:r>
          </a:p>
          <a:p>
            <a:pPr/>
            <a:r>
              <a:t>Jani Ahvonen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Exit-site / tunneli - infektio"/>
          <p:cNvSpPr txBox="1"/>
          <p:nvPr>
            <p:ph type="title"/>
          </p:nvPr>
        </p:nvSpPr>
        <p:spPr>
          <a:xfrm>
            <a:off x="1041400" y="266700"/>
            <a:ext cx="10922000" cy="1783110"/>
          </a:xfrm>
          <a:prstGeom prst="rect">
            <a:avLst/>
          </a:prstGeom>
        </p:spPr>
        <p:txBody>
          <a:bodyPr/>
          <a:lstStyle/>
          <a:p>
            <a:pPr/>
            <a:r>
              <a:t>Exit-site / tunneli - infektio</a:t>
            </a:r>
          </a:p>
        </p:txBody>
      </p:sp>
      <p:sp>
        <p:nvSpPr>
          <p:cNvPr id="227" name="PD- katetrin ulostuloaukon tulehdus…"/>
          <p:cNvSpPr txBox="1"/>
          <p:nvPr>
            <p:ph type="body" idx="1"/>
          </p:nvPr>
        </p:nvSpPr>
        <p:spPr>
          <a:xfrm>
            <a:off x="1041400" y="2057548"/>
            <a:ext cx="10922000" cy="7137104"/>
          </a:xfrm>
          <a:prstGeom prst="rect">
            <a:avLst/>
          </a:prstGeom>
        </p:spPr>
        <p:txBody>
          <a:bodyPr/>
          <a:lstStyle/>
          <a:p>
            <a:pPr marL="226695" indent="-226695" defTabSz="297941">
              <a:spcBef>
                <a:spcPts val="1600"/>
              </a:spcBef>
              <a:buBlip>
                <a:blip r:embed="rId2"/>
              </a:buBlip>
              <a:defRPr b="1" sz="1836"/>
            </a:pPr>
            <a:r>
              <a:t>PD- katetrin ulostuloaukon tulehdus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Tavallisimmin Stafylo/Streptokokin aiheuttama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Voi levitä katetria pitkin syvemmälle kudoksiin - Subkutaanitilaan (tunneli- infektio) ja edelleen peritoneumiin</a:t>
            </a:r>
          </a:p>
          <a:p>
            <a:pPr marL="226695" indent="-226695" defTabSz="297941">
              <a:spcBef>
                <a:spcPts val="1600"/>
              </a:spcBef>
              <a:buBlip>
                <a:blip r:embed="rId2"/>
              </a:buBlip>
              <a:defRPr sz="1836" u="sng"/>
            </a:pPr>
            <a:r>
              <a:t>Bakteeriviljelynäyte katetriaukosta</a:t>
            </a:r>
          </a:p>
          <a:p>
            <a:pPr marL="226695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rPr u="sng"/>
              <a:t>Antibioottihoito 10 päivää</a:t>
            </a:r>
            <a:r>
              <a:t> 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Kefaleksiini 500mg1x2 / Klindamysiini 300mg x4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Yleisoireisissa infektioissa / tunneli-infektiossa iv Kefuroksiimi 1,5g  x1 iv ja harkitaan PD katetrin poistoa</a:t>
            </a:r>
          </a:p>
          <a:p>
            <a:pPr marL="226695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Ehkäisy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Katetrin juuren hyvä hoito, suojataan sidoksella. Katetrin asento pidetään kantti/kuminauhalla</a:t>
            </a:r>
          </a:p>
          <a:p>
            <a:pPr lvl="2" marL="680084" indent="-226695" defTabSz="297941">
              <a:spcBef>
                <a:spcPts val="1600"/>
              </a:spcBef>
              <a:buBlip>
                <a:blip r:embed="rId2"/>
              </a:buBlip>
              <a:defRPr sz="1836" u="sng"/>
            </a:pPr>
            <a:r>
              <a:t>Katetrin pysyminen paikoillaan vähentää juuren ärsytystä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Sorbact -nauha juureen 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Mupirosiini/Gentamysiini - voide juureen esim kuukauden kuurina</a:t>
            </a:r>
          </a:p>
          <a:p>
            <a:pPr lvl="1" marL="453390" indent="-226695" defTabSz="297941">
              <a:spcBef>
                <a:spcPts val="1600"/>
              </a:spcBef>
              <a:buBlip>
                <a:blip r:embed="rId2"/>
              </a:buBlip>
              <a:defRPr sz="1836"/>
            </a:pPr>
            <a:r>
              <a:t>Toistuvissa Aureus- tulehduksissa nenän viljelynäyte ja harkittavaksi intranasaalinen mupirosiinivoide kuurina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Katetrijuuri_2.jpg" descr="Katetrijuuri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571" y="93571"/>
            <a:ext cx="8554823" cy="5832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PDkatetriB.jpg" descr="PDkatetri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21332" y="1198239"/>
            <a:ext cx="4428942" cy="36229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exit site infection cuff.jpg" descr="exit site infection cuff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621520" y="5626453"/>
            <a:ext cx="5004080" cy="3751208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Kroonisen infektion paljastama cuffi"/>
          <p:cNvSpPr txBox="1"/>
          <p:nvPr/>
        </p:nvSpPr>
        <p:spPr>
          <a:xfrm>
            <a:off x="3596576" y="8931833"/>
            <a:ext cx="3957448" cy="424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/>
            </a:lvl1pPr>
          </a:lstStyle>
          <a:p>
            <a:pPr/>
            <a:r>
              <a:t>Kroonisen infektion paljastama cuffi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Näyttökuva 2019-11-6 kello 18.49.21.png" descr="Näyttökuva 2019-11-6 kello 18.49.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8897" y="278406"/>
            <a:ext cx="10083014" cy="4784034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Mupirosiinivoide vähensi exit-site tulehduksia verrattuna tavanomaiseen hoitoon"/>
          <p:cNvSpPr txBox="1"/>
          <p:nvPr/>
        </p:nvSpPr>
        <p:spPr>
          <a:xfrm>
            <a:off x="10148574" y="283083"/>
            <a:ext cx="2647387" cy="19992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Mupirosiinivoide vähensi exit-site tulehduksia verrattuna tavanomaiseen hoitoon</a:t>
            </a:r>
          </a:p>
        </p:txBody>
      </p:sp>
      <p:pic>
        <p:nvPicPr>
          <p:cNvPr id="236" name="Näyttökuva 2019-11-6 kello 18.50.03.png" descr="Näyttökuva 2019-11-6 kello 18.50.0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67896" y="4812603"/>
            <a:ext cx="4745375" cy="4784033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Viiva"/>
          <p:cNvSpPr/>
          <p:nvPr/>
        </p:nvSpPr>
        <p:spPr>
          <a:xfrm flipH="1">
            <a:off x="6161286" y="2254269"/>
            <a:ext cx="5135017" cy="1631782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38" name="Toisessa tutkimuksessa Gentamysiinivoide oli mupirosiinia tehokkaampi exit -site tulehdusten estossa"/>
          <p:cNvSpPr txBox="1"/>
          <p:nvPr/>
        </p:nvSpPr>
        <p:spPr>
          <a:xfrm>
            <a:off x="4759201" y="6193805"/>
            <a:ext cx="3121356" cy="16817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Toisessa tutkimuksessa Gentamysiinivoide oli mupirosiinia tehokkaampi exit -site tulehdusten estossa</a:t>
            </a:r>
          </a:p>
        </p:txBody>
      </p:sp>
      <p:sp>
        <p:nvSpPr>
          <p:cNvPr id="239" name="Viiva"/>
          <p:cNvSpPr/>
          <p:nvPr/>
        </p:nvSpPr>
        <p:spPr>
          <a:xfrm>
            <a:off x="11901483" y="6257171"/>
            <a:ext cx="1" cy="100241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40" name="Viiva"/>
          <p:cNvSpPr/>
          <p:nvPr/>
        </p:nvSpPr>
        <p:spPr>
          <a:xfrm>
            <a:off x="9941436" y="6670055"/>
            <a:ext cx="1" cy="729233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eritoniitt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Peritoniitti</a:t>
            </a:r>
          </a:p>
        </p:txBody>
      </p:sp>
      <p:sp>
        <p:nvSpPr>
          <p:cNvPr id="243" name="Vakavin infektiokomplikaatio PD- hoidossa…"/>
          <p:cNvSpPr txBox="1"/>
          <p:nvPr>
            <p:ph type="body" idx="1"/>
          </p:nvPr>
        </p:nvSpPr>
        <p:spPr>
          <a:xfrm>
            <a:off x="1041400" y="2289522"/>
            <a:ext cx="10922000" cy="6930282"/>
          </a:xfrm>
          <a:prstGeom prst="rect">
            <a:avLst/>
          </a:prstGeom>
        </p:spPr>
        <p:txBody>
          <a:bodyPr/>
          <a:lstStyle/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b="1" sz="2016"/>
            </a:pPr>
            <a:r>
              <a:t>Vakavin infektiokomplikaatio PD- hoidossa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Hoitamattomana hengenvaarallinen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Voi vaurioittaa pysyvästi vatsakalvoa ja johtaa pysyvään hoidon tehon menetykseen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Toistuvat peritoniitit tärkein syy miksi PD - hoidosta luovutaan</a:t>
            </a:r>
          </a:p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Aiheuttajina 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80-90%  Bakteerit (Stafylokokit, Streptokokit, E.Coli, Pseudomonas)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10-20% jää viljelynegatiivisiksi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5% Sienet, usein Candida</a:t>
            </a:r>
          </a:p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b="1" sz="2016"/>
            </a:pPr>
            <a:r>
              <a:t>Reitti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rPr b="1"/>
              <a:t>Usein PD nesteen mukana</a:t>
            </a:r>
            <a:r>
              <a:t> (riittämätön hygienia nesteenvaihdossa)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Katetrin ulkopintaa pitkin (Tunneli- infektio)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Suoliperäinen (Divertikuliitti/Appendisiitti)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Naisilla kohtuperäinen leviäminen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eritoniitti - Oire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Peritoniitti - Oireet</a:t>
            </a:r>
          </a:p>
        </p:txBody>
      </p:sp>
      <p:sp>
        <p:nvSpPr>
          <p:cNvPr id="246" name="Samea neste (85%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Samea neste (85%)</a:t>
            </a:r>
          </a:p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Vatsakipu (80%)</a:t>
            </a:r>
          </a:p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Kuume (30-50%)</a:t>
            </a:r>
          </a:p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Pahoinvointi (30-50%)</a:t>
            </a:r>
          </a:p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PD- POTILAAN SAMEA NESTE = PERITONIITTI KUNNES TOISIN OSOITETAAN</a:t>
            </a:r>
          </a:p>
          <a:p>
            <a:pPr marL="382270" indent="-382270" defTabSz="502412">
              <a:spcBef>
                <a:spcPts val="2700"/>
              </a:spcBef>
              <a:buBlip>
                <a:blip r:embed="rId2"/>
              </a:buBlip>
              <a:defRPr sz="3096"/>
            </a:pPr>
            <a:r>
              <a:t>Oireet voivat alkaa tunneissa, yleistila voi muuttua normaalista heikoksi päivässä</a:t>
            </a:r>
          </a:p>
        </p:txBody>
      </p:sp>
      <p:pic>
        <p:nvPicPr>
          <p:cNvPr id="247" name="Samea_neste.jpg" descr="Samea_nest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78853" y="2633833"/>
            <a:ext cx="7196988" cy="33933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eritoniitti - alkuhoi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Peritoniitti - alkuhoito</a:t>
            </a:r>
          </a:p>
        </p:txBody>
      </p:sp>
      <p:sp>
        <p:nvSpPr>
          <p:cNvPr id="250" name="3 nopeaa PD -nesteenvaihtoa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3 nopeaa PD -nesteenvaihtoa</a:t>
            </a:r>
          </a:p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Neljänteen pussiin 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Kefuroksiimi 500mg 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Hepariini 5000KY (estämään fibriinitukoksia)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Lidocain 10mg </a:t>
            </a:r>
          </a:p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Jollei muuta määrätä CAPD x4 laimeat liuokset, Kefuroksiimi joka pussiin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Nesteenvaihdot klo 8, 13, 17, 22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Antibioottihoito 14vrk, paitsi Staf Aureus: 21 vrk.</a:t>
            </a:r>
          </a:p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Sieniperitoniitti: Katetrin poisto ja aiheuttajan mukainen lääkitys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tenchoff katetri.png" descr="tenchoff katetr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02194" y="2360290"/>
            <a:ext cx="3357084" cy="2826665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PD- nesteen karkaamin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PD- nesteen karkaaminen</a:t>
            </a:r>
          </a:p>
        </p:txBody>
      </p:sp>
      <p:sp>
        <p:nvSpPr>
          <p:cNvPr id="254" name="Leak - vuoto katetrin juuresta…"/>
          <p:cNvSpPr txBox="1"/>
          <p:nvPr>
            <p:ph type="body" idx="1"/>
          </p:nvPr>
        </p:nvSpPr>
        <p:spPr>
          <a:xfrm>
            <a:off x="1041400" y="2768600"/>
            <a:ext cx="9303495" cy="5715000"/>
          </a:xfrm>
          <a:prstGeom prst="rect">
            <a:avLst/>
          </a:prstGeom>
        </p:spPr>
        <p:txBody>
          <a:bodyPr/>
          <a:lstStyle/>
          <a:p>
            <a:pPr marL="417830" indent="-417830" defTabSz="549148">
              <a:spcBef>
                <a:spcPts val="3000"/>
              </a:spcBef>
              <a:buBlip>
                <a:blip r:embed="rId3"/>
              </a:buBlip>
              <a:defRPr sz="3384"/>
            </a:pPr>
            <a:r>
              <a:t>Leak - vuoto katetrin juuresta</a:t>
            </a:r>
          </a:p>
          <a:p>
            <a:pPr lvl="1" marL="835660" indent="-417830" defTabSz="549148">
              <a:spcBef>
                <a:spcPts val="3000"/>
              </a:spcBef>
              <a:buBlip>
                <a:blip r:embed="rId3"/>
              </a:buBlip>
              <a:defRPr sz="3384"/>
            </a:pPr>
            <a:r>
              <a:t>PD- katetri ei ole kiinnittynyt kunnolla subkutikseen =&gt; neste karkaa katetrin ulkopintaa pitkin</a:t>
            </a:r>
          </a:p>
          <a:p>
            <a:pPr lvl="1" marL="835660" indent="-417830" defTabSz="549148">
              <a:spcBef>
                <a:spcPts val="3000"/>
              </a:spcBef>
              <a:buBlip>
                <a:blip r:embed="rId3"/>
              </a:buBlip>
              <a:defRPr sz="3384"/>
            </a:pPr>
            <a:r>
              <a:t>Liian varhain käyttöön otettu katetri</a:t>
            </a:r>
          </a:p>
          <a:p>
            <a:pPr lvl="1" marL="835660" indent="-417830" defTabSz="549148">
              <a:spcBef>
                <a:spcPts val="3000"/>
              </a:spcBef>
              <a:buBlip>
                <a:blip r:embed="rId3"/>
              </a:buBlip>
              <a:defRPr sz="3384"/>
            </a:pPr>
            <a:r>
              <a:t>Potilas ei ole noudattanut ohjeita, katetri on päässyt liikkumaan leikkauksen jälkeen</a:t>
            </a:r>
          </a:p>
          <a:p>
            <a:pPr lvl="1" marL="835660" indent="-417830" defTabSz="549148">
              <a:spcBef>
                <a:spcPts val="3000"/>
              </a:spcBef>
              <a:buBlip>
                <a:blip r:embed="rId3"/>
              </a:buBlip>
              <a:defRPr sz="3384"/>
            </a:pPr>
            <a:r>
              <a:t>Hoitona usein katetrin vaihto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D-nesteen karkaamin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PD-nesteen karkaaminen</a:t>
            </a:r>
          </a:p>
        </p:txBody>
      </p:sp>
      <p:sp>
        <p:nvSpPr>
          <p:cNvPr id="257" name="Avoin Processus Vaginalis…"/>
          <p:cNvSpPr txBox="1"/>
          <p:nvPr>
            <p:ph type="body" sz="half" idx="1"/>
          </p:nvPr>
        </p:nvSpPr>
        <p:spPr>
          <a:xfrm>
            <a:off x="1041400" y="2768600"/>
            <a:ext cx="6285062" cy="6322567"/>
          </a:xfrm>
          <a:prstGeom prst="rect">
            <a:avLst/>
          </a:prstGeom>
        </p:spPr>
        <p:txBody>
          <a:bodyPr/>
          <a:lstStyle/>
          <a:p>
            <a:pPr marL="284479" indent="-284479" defTabSz="373887">
              <a:spcBef>
                <a:spcPts val="2000"/>
              </a:spcBef>
              <a:buBlip>
                <a:blip r:embed="rId2"/>
              </a:buBlip>
              <a:defRPr b="1" sz="2304"/>
            </a:pPr>
            <a:r>
              <a:t>Avoin Processus Vaginalis</a:t>
            </a:r>
          </a:p>
          <a:p>
            <a:pPr lvl="1" marL="568959" indent="-284479" defTabSz="373887">
              <a:spcBef>
                <a:spcPts val="2000"/>
              </a:spcBef>
              <a:buBlip>
                <a:blip r:embed="rId2"/>
              </a:buBlip>
              <a:defRPr sz="2304"/>
            </a:pPr>
            <a:r>
              <a:t>PD-neste karkaa kivespussiin peritoneumissa olevan käytävän kautta</a:t>
            </a:r>
          </a:p>
          <a:p>
            <a:pPr lvl="1" marL="568959" indent="-284479" defTabSz="373887">
              <a:spcBef>
                <a:spcPts val="2000"/>
              </a:spcBef>
              <a:buBlip>
                <a:blip r:embed="rId2"/>
              </a:buBlip>
              <a:defRPr sz="2304"/>
            </a:pPr>
            <a:r>
              <a:t>Hoitona kirurginen sulku, PD hoidon tauko toipumisajan</a:t>
            </a:r>
          </a:p>
          <a:p>
            <a:pPr marL="284479" indent="-284479" defTabSz="373887">
              <a:spcBef>
                <a:spcPts val="2000"/>
              </a:spcBef>
              <a:buBlip>
                <a:blip r:embed="rId2"/>
              </a:buBlip>
              <a:defRPr b="1" sz="2304"/>
            </a:pPr>
            <a:r>
              <a:t>Tyrät</a:t>
            </a:r>
          </a:p>
          <a:p>
            <a:pPr lvl="1" marL="568959" indent="-284479" defTabSz="373887">
              <a:spcBef>
                <a:spcPts val="2000"/>
              </a:spcBef>
              <a:buBlip>
                <a:blip r:embed="rId2"/>
              </a:buBlip>
              <a:defRPr sz="2304"/>
            </a:pPr>
            <a:r>
              <a:t>Nivustyrä, napatyrä</a:t>
            </a:r>
          </a:p>
          <a:p>
            <a:pPr lvl="2" marL="853439" indent="-284479" defTabSz="373887">
              <a:spcBef>
                <a:spcPts val="2000"/>
              </a:spcBef>
              <a:buBlip>
                <a:blip r:embed="rId2"/>
              </a:buBlip>
              <a:defRPr sz="2304"/>
            </a:pPr>
            <a:r>
              <a:t>Arvioidaan predialyysivaiheessa, tarvittaessa kirurginen hoito ennen dialyysin alkua</a:t>
            </a:r>
          </a:p>
          <a:p>
            <a:pPr lvl="2" marL="853439" indent="-284479" defTabSz="373887">
              <a:spcBef>
                <a:spcPts val="2000"/>
              </a:spcBef>
              <a:buBlip>
                <a:blip r:embed="rId2"/>
              </a:buBlip>
              <a:defRPr sz="2304"/>
            </a:pPr>
            <a:r>
              <a:t>Jos kasvavat häritseviksi hoidon aikana, kirurginen hoito ja PD hoidon vaihto hemodialyysiin toipumisajaksi</a:t>
            </a:r>
          </a:p>
        </p:txBody>
      </p:sp>
      <p:pic>
        <p:nvPicPr>
          <p:cNvPr id="258" name="Patient proceussus vaginalis.jpg" descr="Patient proceussus vaginalis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81977" y="2812284"/>
            <a:ext cx="4335820" cy="29979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D- nesteen karkaamin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PD- nesteen karkaaminen</a:t>
            </a:r>
          </a:p>
        </p:txBody>
      </p:sp>
      <p:sp>
        <p:nvSpPr>
          <p:cNvPr id="261" name="Aukko palleassa…"/>
          <p:cNvSpPr txBox="1"/>
          <p:nvPr>
            <p:ph type="body" sz="half" idx="1"/>
          </p:nvPr>
        </p:nvSpPr>
        <p:spPr>
          <a:xfrm>
            <a:off x="1041400" y="2768600"/>
            <a:ext cx="4671021" cy="5715000"/>
          </a:xfrm>
          <a:prstGeom prst="rect">
            <a:avLst/>
          </a:prstGeom>
        </p:spPr>
        <p:txBody>
          <a:bodyPr/>
          <a:lstStyle/>
          <a:p>
            <a:pPr marL="275590" indent="-275590" defTabSz="362204">
              <a:spcBef>
                <a:spcPts val="1900"/>
              </a:spcBef>
              <a:buBlip>
                <a:blip r:embed="rId2"/>
              </a:buBlip>
              <a:defRPr b="1" sz="2232"/>
            </a:pPr>
            <a:r>
              <a:t>Aukko palleassa</a:t>
            </a:r>
          </a:p>
          <a:p>
            <a:pPr lvl="1" marL="551180" indent="-275590" defTabSz="362204">
              <a:spcBef>
                <a:spcPts val="1900"/>
              </a:spcBef>
              <a:buBlip>
                <a:blip r:embed="rId2"/>
              </a:buBlip>
              <a:defRPr sz="2232"/>
            </a:pPr>
            <a:r>
              <a:t>PD-hoidon jälkeinen hydrothorax, oireet muistuttavat sydämen vajaatoimintaa/nestelastia</a:t>
            </a:r>
          </a:p>
          <a:p>
            <a:pPr lvl="1" marL="551180" indent="-275590" defTabSz="362204">
              <a:spcBef>
                <a:spcPts val="1900"/>
              </a:spcBef>
              <a:buBlip>
                <a:blip r:embed="rId2"/>
              </a:buBlip>
              <a:defRPr sz="2232"/>
            </a:pPr>
            <a:r>
              <a:t>Hyvin harvinainen, yleensä aukko täysin oireeton ennen PD -hoidon alkua</a:t>
            </a:r>
          </a:p>
          <a:p>
            <a:pPr lvl="1" marL="551180" indent="-275590" defTabSz="362204">
              <a:spcBef>
                <a:spcPts val="1900"/>
              </a:spcBef>
              <a:buBlip>
                <a:blip r:embed="rId2"/>
              </a:buBlip>
              <a:defRPr sz="2232"/>
            </a:pPr>
            <a:r>
              <a:t>PD - hoito vaihdetaan hemodialyysiin</a:t>
            </a:r>
          </a:p>
          <a:p>
            <a:pPr lvl="1" marL="551180" indent="-275590" defTabSz="362204">
              <a:spcBef>
                <a:spcPts val="1900"/>
              </a:spcBef>
              <a:buBlip>
                <a:blip r:embed="rId2"/>
              </a:buBlip>
              <a:defRPr sz="2232"/>
            </a:pPr>
            <a:r>
              <a:rPr b="1" u="sng"/>
              <a:t>Pleuranestenäyte</a:t>
            </a:r>
            <a:r>
              <a:t>, jos kyseessä dialyysiliuos, glukoosi korkea</a:t>
            </a:r>
          </a:p>
        </p:txBody>
      </p:sp>
      <p:pic>
        <p:nvPicPr>
          <p:cNvPr id="262" name="Pallean reikä PD.JPG" descr="Pallean reikä PD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35843" y="2286454"/>
            <a:ext cx="4405970" cy="4613114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40- v mies, DM1, 3kk PD-hoitoa takana.…"/>
          <p:cNvSpPr txBox="1"/>
          <p:nvPr/>
        </p:nvSpPr>
        <p:spPr>
          <a:xfrm>
            <a:off x="7710765" y="7084517"/>
            <a:ext cx="4231048" cy="1934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>
                <a:solidFill>
                  <a:srgbClr val="53585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40- v mies, DM1, 3kk PD-hoitoa takana.</a:t>
            </a:r>
          </a:p>
          <a:p>
            <a:pPr>
              <a:defRPr sz="2400">
                <a:solidFill>
                  <a:srgbClr val="53585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Nesteretentio 3kg, hengenahdistusta.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Nestelasti, vajaa hoidon teh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Nestelasti, vajaa hoidon teho</a:t>
            </a:r>
          </a:p>
        </p:txBody>
      </p:sp>
      <p:sp>
        <p:nvSpPr>
          <p:cNvPr id="266" name="Oman munuaistoiminnan merkitys suuri =&gt; residuaalitoiminnnan vähentyessä ongelmat tulevat esii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Oman munuaistoiminnan merkitys suuri =&gt; residuaalitoiminnnan vähentyessä ongelmat tulevat esiin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Vatsakalvon toimintakokeiden seuranta </a:t>
            </a:r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Ureapuhdistuma (Kt/V) &gt;1,7/vko. Huomioidaan sekä dialyysin </a:t>
            </a:r>
            <a:r>
              <a:rPr u="sng"/>
              <a:t>että omien munuaisten toiminta.</a:t>
            </a:r>
            <a:r>
              <a:t> </a:t>
            </a:r>
            <a:endParaRPr u="sng"/>
          </a:p>
          <a:p>
            <a:pPr lvl="1" marL="60452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Riittävä ultrafiltraatio, euvolemia</a:t>
            </a:r>
          </a:p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Diabeetikot: korkean verensokerin aiheuttama ultrafiltraation lasku</a:t>
            </a:r>
          </a:p>
          <a:p>
            <a:pPr marL="30226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Runsas nesteidennauttiminen, hedelmät, kosteat ruoat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Hedelmien, vihannesten, marjojen </a:t>
            </a:r>
            <a:r>
              <a:rPr u="sng"/>
              <a:t>vesipitoisuus 75-97% painosta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Banaani 75%, Porkkana 88%, Vesimeloni 91%, Kurkku 97%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Histori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Historia</a:t>
            </a:r>
          </a:p>
        </p:txBody>
      </p:sp>
      <p:sp>
        <p:nvSpPr>
          <p:cNvPr id="171" name="1960 intermittoiva hoito…"/>
          <p:cNvSpPr txBox="1"/>
          <p:nvPr>
            <p:ph type="body" sz="half" idx="1"/>
          </p:nvPr>
        </p:nvSpPr>
        <p:spPr>
          <a:xfrm>
            <a:off x="1041400" y="2498278"/>
            <a:ext cx="6754118" cy="6415833"/>
          </a:xfrm>
          <a:prstGeom prst="rect">
            <a:avLst/>
          </a:prstGeom>
        </p:spPr>
        <p:txBody>
          <a:bodyPr/>
          <a:lstStyle/>
          <a:p>
            <a:pPr marL="32385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1960 intermittoiva hoito</a:t>
            </a:r>
          </a:p>
          <a:p>
            <a:pPr lvl="1" marL="64770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Uusi katetri joka hoitoon</a:t>
            </a:r>
          </a:p>
          <a:p>
            <a:pPr lvl="1" marL="64770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2-3vrk /vko</a:t>
            </a:r>
          </a:p>
          <a:p>
            <a:pPr marL="32385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1967 Tenchoffin katetri</a:t>
            </a:r>
          </a:p>
          <a:p>
            <a:pPr marL="32385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1976 Ensimmäinen julkaisu CAPD hoidosta, liuokset muovipusseihin</a:t>
            </a:r>
          </a:p>
          <a:p>
            <a:pPr lvl="1" marL="64770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2v survival 32%</a:t>
            </a:r>
          </a:p>
          <a:p>
            <a:pPr marL="32385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1981 ”Flush before fill” -tekniikka</a:t>
            </a:r>
          </a:p>
          <a:p>
            <a:pPr lvl="1" marL="64770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Peritonittejä  1/3-12kk =&gt; 1/36kk</a:t>
            </a:r>
          </a:p>
          <a:p>
            <a:pPr marL="323850" indent="-323850" defTabSz="496570">
              <a:spcBef>
                <a:spcPts val="2300"/>
              </a:spcBef>
              <a:buBlip>
                <a:blip r:embed="rId2"/>
              </a:buBlip>
              <a:defRPr sz="2550"/>
            </a:pPr>
            <a:r>
              <a:t>1970-80 ensimmäiset APD laitteet</a:t>
            </a:r>
          </a:p>
        </p:txBody>
      </p:sp>
      <p:pic>
        <p:nvPicPr>
          <p:cNvPr id="172" name="Näyttökuva 2018-8-24 kello 18.42.23.png" descr="Näyttökuva 2018-8-24 kello 18.42.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29600" y="2621657"/>
            <a:ext cx="3124200" cy="3263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Näyttökuva 2018-8-24 kello 18.55.24.png" descr="Näyttökuva 2018-8-24 kello 18.55.2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31200" y="6261348"/>
            <a:ext cx="2921000" cy="2590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Nestelasti, vajaa hoidon teh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Nestelasti, vajaa hoidon teho</a:t>
            </a:r>
          </a:p>
        </p:txBody>
      </p:sp>
      <p:sp>
        <p:nvSpPr>
          <p:cNvPr id="269" name="Hoitokeino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Hoitokeinot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Katetrin toiminnan ja komplianssin tarkistaminen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Glukoosiliuoksien vaihto vahvemmiksi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Liuostilavuuden kasvattaminen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Vaihtokertojen lisääminen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Hoitomuodon vaihto vatsakalvotyypin mukaiseksi APD =&gt; CAPD tai päinvastoin</a:t>
            </a:r>
          </a:p>
          <a:p>
            <a:pPr lvl="2" marL="946784" indent="-315594" defTabSz="414781">
              <a:spcBef>
                <a:spcPts val="2200"/>
              </a:spcBef>
              <a:buBlip>
                <a:blip r:embed="rId2"/>
              </a:buBlip>
              <a:defRPr sz="2556" u="sng"/>
            </a:pPr>
            <a:r>
              <a:t>Polyglukoosiliuos pisimpään vaihtoon</a:t>
            </a:r>
          </a:p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Hemodialyysihoito PD-hoidon rinnalla x1/vko (nestelastiongelma)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Hoidon tehon mittaamin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Hoidon tehon mittaaminen</a:t>
            </a:r>
          </a:p>
        </p:txBody>
      </p:sp>
      <p:sp>
        <p:nvSpPr>
          <p:cNvPr id="272" name="PHKS : PFT - testi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PHKS : PFT - testi</a:t>
            </a:r>
          </a:p>
          <a:p>
            <a:pPr>
              <a:buBlip>
                <a:blip r:embed="rId2"/>
              </a:buBlip>
            </a:pPr>
            <a:r>
              <a:t>Potilaan kotiliuokset käsivahdoilla ja koepussi, virtsanmittaus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50- vuotias yksityisyrittäjä…"/>
          <p:cNvSpPr txBox="1"/>
          <p:nvPr>
            <p:ph type="body" sz="quarter" idx="1"/>
          </p:nvPr>
        </p:nvSpPr>
        <p:spPr>
          <a:xfrm>
            <a:off x="521493" y="662682"/>
            <a:ext cx="3600302" cy="3528318"/>
          </a:xfrm>
          <a:prstGeom prst="rect">
            <a:avLst/>
          </a:prstGeom>
        </p:spPr>
        <p:txBody>
          <a:bodyPr/>
          <a:lstStyle/>
          <a:p>
            <a:pPr marL="380999" indent="-380999">
              <a:buBlip>
                <a:blip r:embed="rId2"/>
              </a:buBlip>
              <a:defRPr sz="1900"/>
            </a:pPr>
            <a:r>
              <a:t>50- vuotias yksityisyrittäjä</a:t>
            </a:r>
          </a:p>
          <a:p>
            <a:pPr marL="380999" indent="-380999">
              <a:buBlip>
                <a:blip r:embed="rId2"/>
              </a:buBlip>
              <a:defRPr sz="1900"/>
            </a:pPr>
            <a:r>
              <a:t>187cm / 98,7kg</a:t>
            </a:r>
          </a:p>
          <a:p>
            <a:pPr marL="380999" indent="-380999">
              <a:buBlip>
                <a:blip r:embed="rId2"/>
              </a:buBlip>
              <a:defRPr sz="1900"/>
            </a:pPr>
            <a:r>
              <a:t>ADPKD, oikeanpuoleinen nefrektomia 2/2017</a:t>
            </a:r>
          </a:p>
          <a:p>
            <a:pPr marL="380999" indent="-380999">
              <a:buBlip>
                <a:blip r:embed="rId2"/>
              </a:buBlip>
              <a:defRPr sz="1900"/>
            </a:pPr>
            <a:r>
              <a:t>PD-katetrin asennus 3/2017</a:t>
            </a:r>
          </a:p>
          <a:p>
            <a:pPr marL="380999" indent="-380999">
              <a:buBlip>
                <a:blip r:embed="rId2"/>
              </a:buBlip>
              <a:defRPr sz="1900"/>
            </a:pPr>
            <a:r>
              <a:t>Dirueesi 1000-1500ml/vrk</a:t>
            </a:r>
          </a:p>
        </p:txBody>
      </p:sp>
      <p:pic>
        <p:nvPicPr>
          <p:cNvPr id="275" name="Näyttökuva 2018-8-30 kello 15.39.46.png" descr="Näyttökuva 2018-8-30 kello 15.39.4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4933" y="4575428"/>
            <a:ext cx="4592032" cy="4881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Näyttökuva 2018-8-30 kello 15.39.05.png" descr="Näyttökuva 2018-8-30 kello 15.39.0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18471" y="314782"/>
            <a:ext cx="8615065" cy="4905929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Viiva"/>
          <p:cNvSpPr/>
          <p:nvPr/>
        </p:nvSpPr>
        <p:spPr>
          <a:xfrm flipH="1" flipV="1">
            <a:off x="10711606" y="1751260"/>
            <a:ext cx="1894417" cy="199034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78" name="Vatsakalvon tyyppi määritetään dialysaatin 4 tunnin kreatiniini- ja glukoosipitoisuuden mukaan…"/>
          <p:cNvSpPr txBox="1"/>
          <p:nvPr/>
        </p:nvSpPr>
        <p:spPr>
          <a:xfrm>
            <a:off x="5362212" y="5501382"/>
            <a:ext cx="4356746" cy="3528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380999" indent="-380999" algn="l">
              <a:spcBef>
                <a:spcPts val="2800"/>
              </a:spcBef>
              <a:buSzPct val="40000"/>
              <a:buBlip>
                <a:blip r:embed="rId2"/>
              </a:buBlip>
              <a:defRPr sz="19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Vatsakalvon tyyppi määritetään dialysaatin 4 tunnin kreatiniini- ja glukoosipitoisuuden mukaan</a:t>
            </a:r>
          </a:p>
          <a:p>
            <a:pPr marL="380999" indent="-380999" algn="l">
              <a:spcBef>
                <a:spcPts val="2800"/>
              </a:spcBef>
              <a:buSzPct val="40000"/>
              <a:buBlip>
                <a:blip r:embed="rId2"/>
              </a:buBlip>
              <a:defRPr sz="19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Vuorokaudessa nesteistä imeytyneen glukoosin määrä noin 51g eli 13g/vaihto. Voi vaikuttaa diabeetikon insuliinitarpeeseen ja lisätä painoa.</a:t>
            </a:r>
          </a:p>
        </p:txBody>
      </p:sp>
      <p:sp>
        <p:nvSpPr>
          <p:cNvPr id="279" name="Viiva"/>
          <p:cNvSpPr/>
          <p:nvPr/>
        </p:nvSpPr>
        <p:spPr>
          <a:xfrm flipV="1">
            <a:off x="9261816" y="4570957"/>
            <a:ext cx="871396" cy="2501250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uhdistuma lasketaan viikottaisena eikä per päivä kuten hemodialyysissä, tavoite yli 1,7, mieluiten yli 2.0…"/>
          <p:cNvSpPr txBox="1"/>
          <p:nvPr>
            <p:ph type="body" sz="quarter" idx="1"/>
          </p:nvPr>
        </p:nvSpPr>
        <p:spPr>
          <a:xfrm>
            <a:off x="521493" y="662682"/>
            <a:ext cx="3600302" cy="3782517"/>
          </a:xfrm>
          <a:prstGeom prst="rect">
            <a:avLst/>
          </a:prstGeom>
        </p:spPr>
        <p:txBody>
          <a:bodyPr/>
          <a:lstStyle/>
          <a:p>
            <a:pPr marL="323849" indent="-323849" defTabSz="496570">
              <a:spcBef>
                <a:spcPts val="2300"/>
              </a:spcBef>
              <a:buBlip>
                <a:blip r:embed="rId2"/>
              </a:buBlip>
              <a:defRPr sz="1615"/>
            </a:pPr>
            <a:r>
              <a:t>Puhdistuma lasketaan</a:t>
            </a:r>
            <a:r>
              <a:rPr u="sng"/>
              <a:t> viikottaisena</a:t>
            </a:r>
            <a:r>
              <a:t> eikä per päivä kuten hemodialyysissä, tavoite yli 1,7, mieluiten yli 2.0</a:t>
            </a:r>
          </a:p>
          <a:p>
            <a:pPr marL="323849" indent="-323849" defTabSz="496570">
              <a:spcBef>
                <a:spcPts val="2300"/>
              </a:spcBef>
              <a:buBlip>
                <a:blip r:embed="rId2"/>
              </a:buBlip>
              <a:defRPr sz="1445"/>
            </a:pPr>
            <a:r>
              <a:t>Dialyysin ureapuhdistuma 0,17/vrk= 1,19/vko </a:t>
            </a:r>
          </a:p>
          <a:p>
            <a:pPr marL="323849" indent="-323849" defTabSz="496570">
              <a:spcBef>
                <a:spcPts val="2300"/>
              </a:spcBef>
              <a:buBlip>
                <a:blip r:embed="rId2"/>
              </a:buBlip>
              <a:defRPr sz="1445"/>
            </a:pPr>
            <a:r>
              <a:t>Oma munuaistoiminta 0,12/vrk= 0,84/vko </a:t>
            </a:r>
            <a:r>
              <a:rPr u="sng"/>
              <a:t>(42% puhdistumasta)</a:t>
            </a:r>
            <a:endParaRPr u="sng"/>
          </a:p>
          <a:p>
            <a:pPr marL="323849" indent="-323849" defTabSz="496570">
              <a:spcBef>
                <a:spcPts val="2300"/>
              </a:spcBef>
              <a:buBlip>
                <a:blip r:embed="rId2"/>
              </a:buBlip>
              <a:defRPr sz="1445"/>
            </a:pPr>
            <a:r>
              <a:t>Nesteenpoisto: Dialyysi 1,11 ja Munuaiset 1,30 (54%)</a:t>
            </a:r>
          </a:p>
          <a:p>
            <a:pPr marL="323849" indent="-323849" defTabSz="496570">
              <a:spcBef>
                <a:spcPts val="2300"/>
              </a:spcBef>
              <a:buBlip>
                <a:blip r:embed="rId2"/>
              </a:buBlip>
              <a:defRPr sz="1445"/>
            </a:pPr>
            <a:r>
              <a:t>GFR </a:t>
            </a:r>
            <a:r>
              <a:rPr u="sng"/>
              <a:t>4,0m</a:t>
            </a:r>
            <a:r>
              <a:t>l/min/1,73m2</a:t>
            </a:r>
          </a:p>
        </p:txBody>
      </p:sp>
      <p:pic>
        <p:nvPicPr>
          <p:cNvPr id="282" name="Näyttökuva 2018-8-30 kello 15.39.46.png" descr="Näyttökuva 2018-8-30 kello 15.39.4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4933" y="4575428"/>
            <a:ext cx="4592032" cy="48814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Näyttökuva 2018-8-30 kello 15.39.05.png" descr="Näyttökuva 2018-8-30 kello 15.39.0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31171" y="308244"/>
            <a:ext cx="8615065" cy="4905929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Viiva"/>
          <p:cNvSpPr/>
          <p:nvPr/>
        </p:nvSpPr>
        <p:spPr>
          <a:xfrm>
            <a:off x="2824956" y="2424630"/>
            <a:ext cx="2992686" cy="418930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85" name="Vatsakalvon tyyppi : L (Hidas), = kuona- aineet siirtyvät PD nesteen hitaasti, toisaalta koska glukoosi imeytyy myös hitaasti, nesteenpoistoteho usein hyvä.…"/>
          <p:cNvSpPr txBox="1"/>
          <p:nvPr/>
        </p:nvSpPr>
        <p:spPr>
          <a:xfrm>
            <a:off x="5362212" y="5501382"/>
            <a:ext cx="4356746" cy="3528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380999" indent="-380999" algn="l">
              <a:spcBef>
                <a:spcPts val="2800"/>
              </a:spcBef>
              <a:buSzPct val="40000"/>
              <a:buBlip>
                <a:blip r:embed="rId2"/>
              </a:buBlip>
              <a:defRPr sz="19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Vatsakalvon tyyppi : L (Hidas), = kuona- aineet siirtyvät PD nesteen hitaasti, toisaalta koska glukoosi imeytyy myös hitaasti, nesteenpoistoteho usein hyvä. </a:t>
            </a:r>
          </a:p>
          <a:p>
            <a:pPr marL="380999" indent="-380999" algn="l">
              <a:spcBef>
                <a:spcPts val="2800"/>
              </a:spcBef>
              <a:buSzPct val="40000"/>
              <a:buBlip>
                <a:blip r:embed="rId2"/>
              </a:buBlip>
              <a:defRPr sz="19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Potilaskohtaiset erot suuria ja </a:t>
            </a:r>
            <a:r>
              <a:rPr u="sng"/>
              <a:t>hoitoa täytyy räätälöidä enemmän kuin hemodialyysissä</a:t>
            </a:r>
          </a:p>
        </p:txBody>
      </p:sp>
      <p:sp>
        <p:nvSpPr>
          <p:cNvPr id="286" name="Viiva"/>
          <p:cNvSpPr/>
          <p:nvPr/>
        </p:nvSpPr>
        <p:spPr>
          <a:xfrm flipH="1" flipV="1">
            <a:off x="2736006" y="5967660"/>
            <a:ext cx="2843816" cy="560736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Hoitomuodot PH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Hoitomuodot PHKS</a:t>
            </a:r>
          </a:p>
        </p:txBody>
      </p:sp>
      <p:graphicFrame>
        <p:nvGraphicFramePr>
          <p:cNvPr id="289" name="Taulukko"/>
          <p:cNvGraphicFramePr/>
          <p:nvPr/>
        </p:nvGraphicFramePr>
        <p:xfrm>
          <a:off x="1041400" y="2768600"/>
          <a:ext cx="10922000" cy="5715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636433"/>
                <a:gridCol w="3636433"/>
                <a:gridCol w="3636433"/>
              </a:tblGrid>
              <a:tr h="1140460">
                <a:tc>
                  <a:txBody>
                    <a:bodyPr/>
                    <a:lstStyle/>
                    <a:p>
                      <a:pPr>
                        <a:defRPr sz="2500"/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900">
                          <a:solidFill>
                            <a:srgbClr val="818181"/>
                          </a:solidFill>
                        </a:rPr>
                        <a:t>2010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900">
                          <a:solidFill>
                            <a:srgbClr val="818181"/>
                          </a:solidFill>
                        </a:rPr>
                        <a:t>2017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14046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818181"/>
                          </a:solidFill>
                        </a:rPr>
                        <a:t>HD sairaala (kroonikko)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82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75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14046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818181"/>
                          </a:solidFill>
                        </a:rPr>
                        <a:t>KHD (koti-HD)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14046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818181"/>
                          </a:solidFill>
                        </a:rPr>
                        <a:t>PD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28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140460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818181"/>
                          </a:solidFill>
                        </a:rPr>
                        <a:t>Dialyysihoito kotona (KHD+PD)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18 %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900">
                          <a:solidFill>
                            <a:srgbClr val="818181"/>
                          </a:solidFill>
                        </a:rPr>
                        <a:t>36 %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Loppukuva.jpg" descr="Loppukuva.jpg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rcRect l="5520" t="0" r="5520" b="0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292" name="Kiitos!"/>
          <p:cNvSpPr txBox="1"/>
          <p:nvPr/>
        </p:nvSpPr>
        <p:spPr>
          <a:xfrm>
            <a:off x="6183706" y="666800"/>
            <a:ext cx="1272388" cy="64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Kiitos!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D-liuoks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PD-liuokset</a:t>
            </a:r>
          </a:p>
        </p:txBody>
      </p:sp>
      <p:sp>
        <p:nvSpPr>
          <p:cNvPr id="295" name="Glukoosipohjaiset neste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88925" indent="-288925" defTabSz="379729">
              <a:spcBef>
                <a:spcPts val="2000"/>
              </a:spcBef>
              <a:buBlip>
                <a:blip r:embed="rId2"/>
              </a:buBlip>
              <a:defRPr b="1" sz="2340"/>
            </a:pPr>
            <a:r>
              <a:t>Glukoosipohjaiset nesteet</a:t>
            </a:r>
          </a:p>
          <a:p>
            <a:pPr lvl="1" marL="577850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t>Balance Stay Safe/ Physioneal</a:t>
            </a:r>
          </a:p>
          <a:p>
            <a:pPr lvl="1" marL="577850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rPr b="1"/>
              <a:t>Laimea/Keskivahva/Vahva</a:t>
            </a:r>
            <a:r>
              <a:t> - glukoosipitoisuuden mukaan</a:t>
            </a:r>
          </a:p>
          <a:p>
            <a:pPr lvl="1" marL="577850" indent="-288925" defTabSz="379729">
              <a:spcBef>
                <a:spcPts val="2000"/>
              </a:spcBef>
              <a:buBlip>
                <a:blip r:embed="rId2"/>
              </a:buBlip>
              <a:defRPr b="1" sz="2340"/>
            </a:pPr>
            <a:r>
              <a:t>Glukoosia 80 / 120 / 235 mmol/l</a:t>
            </a:r>
          </a:p>
          <a:p>
            <a:pPr lvl="1" marL="577850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t>Na 134 mmol/l, K 0 mmol/l, Laktaatti 35mmol/l, Ca 1,25/1,75mmol/l</a:t>
            </a:r>
          </a:p>
          <a:p>
            <a:pPr marL="288925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t>Valmiiksi pakattuja nestepusseja, 2000-5000 ml/pussi</a:t>
            </a:r>
          </a:p>
          <a:p>
            <a:pPr marL="288925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rPr u="sng"/>
              <a:t>Glukoosiliuoksen kuumasterilointi</a:t>
            </a:r>
            <a:r>
              <a:t> aiheuttaa nk GDP tuotteiden muodostumista. Glukoosiliuos onkin erotettu suolaliuoksesta omaan matalan pH:n alueeseen tämän vähentämiseksi. Raja rikotaan ja neste sekotetaan ennen käyttöä. </a:t>
            </a:r>
          </a:p>
          <a:p>
            <a:pPr marL="288925" indent="-288925" defTabSz="379729">
              <a:spcBef>
                <a:spcPts val="2000"/>
              </a:spcBef>
              <a:buBlip>
                <a:blip r:embed="rId2"/>
              </a:buBlip>
              <a:defRPr sz="2340"/>
            </a:pPr>
            <a:r>
              <a:t>Glukoosi imeytyy vatsaontelosta, nesteenpoistoteho laskee lillunta-aikana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Liuokset- Polyglukoosi"/>
          <p:cNvSpPr txBox="1"/>
          <p:nvPr>
            <p:ph type="title"/>
          </p:nvPr>
        </p:nvSpPr>
        <p:spPr>
          <a:xfrm>
            <a:off x="939800" y="558800"/>
            <a:ext cx="10922000" cy="1069579"/>
          </a:xfrm>
          <a:prstGeom prst="rect">
            <a:avLst/>
          </a:prstGeom>
        </p:spPr>
        <p:txBody>
          <a:bodyPr/>
          <a:lstStyle>
            <a:lvl1pPr defTabSz="514095">
              <a:defRPr sz="6336"/>
            </a:lvl1pPr>
          </a:lstStyle>
          <a:p>
            <a:pPr/>
            <a:r>
              <a:t>Liuokset- Polyglukoosi</a:t>
            </a:r>
          </a:p>
        </p:txBody>
      </p:sp>
      <p:sp>
        <p:nvSpPr>
          <p:cNvPr id="298" name="Ikodekstriini (Extraneal)…"/>
          <p:cNvSpPr txBox="1"/>
          <p:nvPr>
            <p:ph type="body" idx="1"/>
          </p:nvPr>
        </p:nvSpPr>
        <p:spPr>
          <a:xfrm>
            <a:off x="939800" y="1999555"/>
            <a:ext cx="10922000" cy="7033023"/>
          </a:xfrm>
          <a:prstGeom prst="rect">
            <a:avLst/>
          </a:prstGeom>
        </p:spPr>
        <p:txBody>
          <a:bodyPr/>
          <a:lstStyle/>
          <a:p>
            <a:pPr marL="302259" indent="-302259" defTabSz="397256">
              <a:spcBef>
                <a:spcPts val="2100"/>
              </a:spcBef>
              <a:buBlip>
                <a:blip r:embed="rId2"/>
              </a:buBlip>
              <a:defRPr sz="2584" u="sng"/>
            </a:pPr>
            <a:r>
              <a:t>I</a:t>
            </a:r>
            <a:r>
              <a:rPr b="1" sz="2652"/>
              <a:t>kodekstriini (Extraneal)</a:t>
            </a:r>
            <a:endParaRPr sz="2652"/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Maissintärkkelyksestä, hydrolysoimalla, 4-250 glukoosimolekyylin ketjuihin</a:t>
            </a:r>
          </a:p>
          <a:p>
            <a:pPr marL="302259" indent="-302259" defTabSz="397256">
              <a:spcBef>
                <a:spcPts val="2100"/>
              </a:spcBef>
              <a:buBlip>
                <a:blip r:embed="rId2"/>
              </a:buBlip>
              <a:defRPr sz="2652"/>
            </a:pPr>
            <a:r>
              <a:rPr b="1" u="sng"/>
              <a:t>Nesteenpoistoteho noin x3 vs laimea liuos</a:t>
            </a:r>
            <a:r>
              <a:t> ja suurinpiirtein vahvan liuoksen luokkaa</a:t>
            </a:r>
          </a:p>
          <a:p>
            <a:pPr marL="302259" indent="-302259" defTabSz="397256">
              <a:spcBef>
                <a:spcPts val="2100"/>
              </a:spcBef>
              <a:buBlip>
                <a:blip r:embed="rId2"/>
              </a:buBlip>
              <a:defRPr sz="2652"/>
            </a:pPr>
            <a:r>
              <a:t>Nesteenpoistoteho säilyy selvästi glukoosiliuoksia pidempään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Pisimmän lillunta-ajan vaihtoon</a:t>
            </a:r>
          </a:p>
          <a:p>
            <a:pPr marL="302259" indent="-302259" defTabSz="397256">
              <a:spcBef>
                <a:spcPts val="2100"/>
              </a:spcBef>
              <a:buBlip>
                <a:blip r:embed="rId2"/>
              </a:buBlip>
              <a:defRPr sz="2652"/>
            </a:pPr>
            <a:r>
              <a:t>Ikodestriinistä imeytyy osa, amylaasi pilkkoo sen maltoosiksi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veren maltoosipitoisuus sekoittaa  osan glukoosimittareista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osa mittareista mittaa glukoosia ja maltoosia, ilmoittaa verensokerin liian korkeaksi</a:t>
            </a:r>
          </a:p>
          <a:p>
            <a:pPr lvl="2" marL="906780" indent="-302260" defTabSz="397256">
              <a:spcBef>
                <a:spcPts val="2100"/>
              </a:spcBef>
              <a:buBlip>
                <a:blip r:embed="rId2"/>
              </a:buBlip>
              <a:defRPr sz="2448"/>
            </a:pPr>
            <a:r>
              <a:t>Valmistaja rajoittaa käytön yhteen nesteenvaihtoon vuorokaudessa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eriaate"/>
          <p:cNvSpPr txBox="1"/>
          <p:nvPr>
            <p:ph type="title"/>
          </p:nvPr>
        </p:nvSpPr>
        <p:spPr>
          <a:xfrm>
            <a:off x="1041400" y="266700"/>
            <a:ext cx="10922000" cy="1745358"/>
          </a:xfrm>
          <a:prstGeom prst="rect">
            <a:avLst/>
          </a:prstGeom>
        </p:spPr>
        <p:txBody>
          <a:bodyPr/>
          <a:lstStyle/>
          <a:p>
            <a:pPr/>
            <a:r>
              <a:t>Periaate</a:t>
            </a:r>
          </a:p>
        </p:txBody>
      </p:sp>
      <p:sp>
        <p:nvSpPr>
          <p:cNvPr id="301" name="Peritoneum…"/>
          <p:cNvSpPr txBox="1"/>
          <p:nvPr>
            <p:ph type="body" sz="half" idx="1"/>
          </p:nvPr>
        </p:nvSpPr>
        <p:spPr>
          <a:xfrm>
            <a:off x="1041400" y="2023318"/>
            <a:ext cx="6454627" cy="6723411"/>
          </a:xfrm>
          <a:prstGeom prst="rect">
            <a:avLst/>
          </a:prstGeom>
        </p:spPr>
        <p:txBody>
          <a:bodyPr/>
          <a:lstStyle/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Peritoneum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Pinta ala noin 1,2-1,5 m2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Toimii kaksoisläpäisevänä kalvona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Three- pore model</a:t>
            </a:r>
          </a:p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Verenkierrosta dialyysinesteeseen 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Kuona- aineet </a:t>
            </a:r>
          </a:p>
          <a:p>
            <a:pPr lvl="2" marL="746759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Urea, Kalium, Fosfori, Natrium, Vesi</a:t>
            </a:r>
          </a:p>
          <a:p>
            <a:pPr lvl="2" marL="746759" indent="-248920" defTabSz="327152">
              <a:spcBef>
                <a:spcPts val="1700"/>
              </a:spcBef>
              <a:buBlip>
                <a:blip r:embed="rId2"/>
              </a:buBlip>
              <a:defRPr sz="2016" u="sng"/>
            </a:pPr>
            <a:r>
              <a:t>Myös aminohappoja=&gt; PD -potilaan proteiinitarve 1,2-1,3g/kg/vrk</a:t>
            </a:r>
          </a:p>
          <a:p>
            <a:pPr lvl="2" marL="746759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Proteiinin menetys PD nesteeseen 5-15g/vrk</a:t>
            </a:r>
          </a:p>
          <a:p>
            <a:pPr marL="24892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Dialyysinesteestä verenkiertoon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Laktaatti/Bikarbonaatti</a:t>
            </a:r>
          </a:p>
          <a:p>
            <a:pPr lvl="1" marL="497840" indent="-248920" defTabSz="327152">
              <a:spcBef>
                <a:spcPts val="1700"/>
              </a:spcBef>
              <a:buBlip>
                <a:blip r:embed="rId2"/>
              </a:buBlip>
              <a:defRPr sz="2016"/>
            </a:pPr>
            <a:r>
              <a:t>Glukoosia / Polyglukoosia</a:t>
            </a:r>
          </a:p>
        </p:txBody>
      </p:sp>
      <p:pic>
        <p:nvPicPr>
          <p:cNvPr id="302" name="three pore model.jpg" descr="three pore model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07633" y="2095090"/>
            <a:ext cx="4872148" cy="36541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Hoitomuodot - CAP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Hoitomuodot - CAPD</a:t>
            </a:r>
          </a:p>
        </p:txBody>
      </p:sp>
      <p:sp>
        <p:nvSpPr>
          <p:cNvPr id="305" name="CAPD (Continuous Ambulatory Peritoneal Dialysis)…"/>
          <p:cNvSpPr txBox="1"/>
          <p:nvPr>
            <p:ph type="body" sz="half" idx="1"/>
          </p:nvPr>
        </p:nvSpPr>
        <p:spPr>
          <a:xfrm>
            <a:off x="1041400" y="2768600"/>
            <a:ext cx="6235403" cy="5715000"/>
          </a:xfrm>
          <a:prstGeom prst="rect">
            <a:avLst/>
          </a:prstGeom>
        </p:spPr>
        <p:txBody>
          <a:bodyPr/>
          <a:lstStyle/>
          <a:p>
            <a:pPr marL="328929" indent="-328929" defTabSz="432308">
              <a:spcBef>
                <a:spcPts val="2300"/>
              </a:spcBef>
              <a:buBlip>
                <a:blip r:embed="rId2"/>
              </a:buBlip>
              <a:defRPr b="1" sz="2664"/>
            </a:pPr>
            <a:r>
              <a:t>CAPD (Continuous Ambulatory Peritoneal Dialysis)</a:t>
            </a:r>
          </a:p>
          <a:p>
            <a:pPr lvl="1" marL="657859" indent="-328929" defTabSz="432308">
              <a:spcBef>
                <a:spcPts val="2300"/>
              </a:spcBef>
              <a:buBlip>
                <a:blip r:embed="rId2"/>
              </a:buBlip>
              <a:defRPr sz="2664"/>
            </a:pPr>
            <a:r>
              <a:t>”Käsivaihto”</a:t>
            </a:r>
          </a:p>
          <a:p>
            <a:pPr lvl="1" marL="657859" indent="-328929" defTabSz="432308">
              <a:spcBef>
                <a:spcPts val="2300"/>
              </a:spcBef>
              <a:buBlip>
                <a:blip r:embed="rId2"/>
              </a:buBlip>
              <a:defRPr sz="2664"/>
            </a:pPr>
            <a:r>
              <a:t>4(-5) nesteenvaihtoa joka päivä, 30 minuuttia /vaihto</a:t>
            </a:r>
          </a:p>
          <a:p>
            <a:pPr lvl="1" marL="657859" indent="-328929" defTabSz="432308">
              <a:spcBef>
                <a:spcPts val="2300"/>
              </a:spcBef>
              <a:buBlip>
                <a:blip r:embed="rId2"/>
              </a:buBlip>
              <a:defRPr sz="2664"/>
            </a:pPr>
            <a:r>
              <a:t>Noin 2000ml (1500-2500ml)/kerta </a:t>
            </a:r>
          </a:p>
          <a:p>
            <a:pPr lvl="1" marL="657859" indent="-328929" defTabSz="432308">
              <a:spcBef>
                <a:spcPts val="2300"/>
              </a:spcBef>
              <a:buBlip>
                <a:blip r:embed="rId2"/>
              </a:buBlip>
              <a:defRPr sz="2664"/>
            </a:pPr>
            <a:r>
              <a:t>Dwell-time ”Lillunta-aika” 4-6 tuntia, yöllä n 8 tuntia</a:t>
            </a:r>
          </a:p>
          <a:p>
            <a:pPr lvl="1" marL="657859" indent="-328929" defTabSz="432308">
              <a:spcBef>
                <a:spcPts val="2300"/>
              </a:spcBef>
              <a:buBlip>
                <a:blip r:embed="rId2"/>
              </a:buBlip>
              <a:defRPr sz="2664"/>
            </a:pPr>
            <a:r>
              <a:t>Ei vaadi sähköä, PD- nestepussit ja puhdistusaine riittävät</a:t>
            </a:r>
          </a:p>
        </p:txBody>
      </p:sp>
      <p:pic>
        <p:nvPicPr>
          <p:cNvPr id="306" name="Näyttökuva 2018-8-24 kello 19.20.28.png" descr="Näyttökuva 2018-8-24 kello 19.20.2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40910" y="2165399"/>
            <a:ext cx="3856262" cy="30834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TransferExchange_550x551.png" descr="TransferExchange_550x55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53405" y="5309111"/>
            <a:ext cx="3831272" cy="38382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D- ongelmakohtia"/>
          <p:cNvSpPr txBox="1"/>
          <p:nvPr>
            <p:ph type="title"/>
          </p:nvPr>
        </p:nvSpPr>
        <p:spPr>
          <a:xfrm>
            <a:off x="1041400" y="266700"/>
            <a:ext cx="10922000" cy="926108"/>
          </a:xfrm>
          <a:prstGeom prst="rect">
            <a:avLst/>
          </a:prstGeom>
        </p:spPr>
        <p:txBody>
          <a:bodyPr/>
          <a:lstStyle>
            <a:lvl1pPr defTabSz="438150">
              <a:defRPr sz="5400"/>
            </a:lvl1pPr>
          </a:lstStyle>
          <a:p>
            <a:pPr/>
            <a:r>
              <a:t>PD- ongelmakohtia</a:t>
            </a:r>
          </a:p>
        </p:txBody>
      </p:sp>
      <p:grpSp>
        <p:nvGrpSpPr>
          <p:cNvPr id="178" name="Organisaatio…"/>
          <p:cNvGrpSpPr/>
          <p:nvPr/>
        </p:nvGrpSpPr>
        <p:grpSpPr>
          <a:xfrm>
            <a:off x="348640" y="1526667"/>
            <a:ext cx="3889553" cy="7919467"/>
            <a:chOff x="0" y="0"/>
            <a:chExt cx="3889552" cy="7919466"/>
          </a:xfrm>
        </p:grpSpPr>
        <p:sp>
          <p:nvSpPr>
            <p:cNvPr id="177" name="Organisaatio…"/>
            <p:cNvSpPr txBox="1"/>
            <p:nvPr/>
          </p:nvSpPr>
          <p:spPr>
            <a:xfrm>
              <a:off x="38100" y="38099"/>
              <a:ext cx="3813353" cy="7843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/>
              <a:r>
                <a:t>Organisaatio</a:t>
              </a:r>
            </a:p>
            <a:p>
              <a:pPr algn="l">
                <a:defRPr sz="1400"/>
              </a:pPr>
            </a:p>
            <a:p>
              <a:pPr algn="l">
                <a:defRPr sz="1500" u="sng"/>
              </a:pPr>
              <a:r>
                <a:t>Predialyysiaika</a:t>
              </a:r>
            </a:p>
            <a:p>
              <a:pPr algn="l">
                <a:defRPr sz="1500"/>
              </a:pPr>
              <a:r>
                <a:t>Lääkärin arvio: Vatsaontelon tilanne, yleiskunto, sorminäppäryys</a:t>
              </a:r>
            </a:p>
            <a:p>
              <a:pPr algn="l">
                <a:defRPr sz="1500"/>
              </a:pPr>
              <a:r>
                <a:t>Hoitajan ohjaus poliklinikalla: Kodin tilat, informaatio hoidoista, kokonaisarvio hoitajan näkökulmasta, kyky vastaanottaa tietoa</a:t>
              </a:r>
            </a:p>
            <a:p>
              <a:pPr algn="l">
                <a:defRPr sz="1500"/>
              </a:pPr>
              <a:r>
                <a:t>Pre- PD -käynti</a:t>
              </a:r>
            </a:p>
            <a:p>
              <a:pPr algn="l">
                <a:defRPr sz="1500"/>
              </a:pPr>
              <a:r>
                <a:t>PD-hoitajan tapaaminen: Välineiden esittely, </a:t>
              </a:r>
            </a:p>
            <a:p>
              <a:pPr algn="l">
                <a:defRPr sz="1500"/>
              </a:pPr>
              <a:r>
                <a:t>Mahdollisuus kokeilla harjoitteluvatsalla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Katetrin asennus</a:t>
              </a:r>
            </a:p>
            <a:p>
              <a:pPr algn="l">
                <a:defRPr sz="1500"/>
              </a:pPr>
              <a:r>
                <a:t>Yhteistyö gastrokirurgien kanssa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Tuki hoidon aikana</a:t>
              </a:r>
            </a:p>
            <a:p>
              <a:pPr algn="l">
                <a:defRPr sz="1500"/>
              </a:pPr>
              <a:r>
                <a:t>Riitävä PD - hoitajien määrä</a:t>
              </a:r>
            </a:p>
            <a:p>
              <a:pPr algn="l">
                <a:defRPr sz="1500"/>
              </a:pPr>
              <a:r>
                <a:t>Hoitajien ammattitaito</a:t>
              </a:r>
            </a:p>
            <a:p>
              <a:pPr algn="l">
                <a:defRPr sz="1500"/>
              </a:pPr>
              <a:r>
                <a:t>Laitevalmistajien tuki 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Hoidon apuvälineet</a:t>
              </a:r>
            </a:p>
            <a:p>
              <a:pPr algn="l">
                <a:defRPr sz="1500"/>
              </a:pPr>
              <a:r>
                <a:t>Siteet, desinfiointiaineet</a:t>
              </a:r>
            </a:p>
            <a:p>
              <a:pPr algn="l">
                <a:defRPr sz="1500"/>
              </a:pPr>
              <a:r>
                <a:t>Lämpölevyt, APD-laite</a:t>
              </a:r>
            </a:p>
            <a:p>
              <a:pPr algn="l">
                <a:defRPr sz="1500"/>
              </a:pPr>
              <a:r>
                <a:t>Vaaka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Tuki päivystyksellisissä ongelmatilanteissa</a:t>
              </a:r>
            </a:p>
            <a:p>
              <a:pPr algn="l">
                <a:defRPr sz="1500"/>
              </a:pPr>
              <a:r>
                <a:t>Akuutit infektiot</a:t>
              </a:r>
            </a:p>
            <a:p>
              <a:pPr algn="l">
                <a:defRPr sz="1500"/>
              </a:pPr>
              <a:r>
                <a:t>Ensiavun, vuodeosaston henkilökunnan osaaminen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Kustannukset potilaalle</a:t>
              </a:r>
            </a:p>
            <a:p>
              <a:pPr algn="l">
                <a:defRPr sz="1500"/>
              </a:pPr>
              <a:r>
                <a:t>Ei saisi olla ainakaan kalliimpaa kuin sairaala- HD</a:t>
              </a:r>
            </a:p>
          </p:txBody>
        </p:sp>
        <p:pic>
          <p:nvPicPr>
            <p:cNvPr id="176" name="Organisaatio… Organisaatio&#10;&#10;Predialyysiaika&#10;Lääkärin arvio: Vatsaontelon tilanne, yleiskunto, sorminäppäryys&#10;Hoitajan ohjaus poliklinikalla: Kodin tilat, informaatio hoidoista, kokonaisarvio hoitajan näkökulmasta, kyky vastaanottaa tietoa&#10;Pre- PD -käynti&#10;PD-hoitajan tapaaminen: Välineiden esittely, &#10;Mahdollisuus kokeilla harjoitteluvatsalla&#10;&#10;Katetrin asennus&#10;Yhteistyö gastrokirurgien kanssa&#10;&#10;Tuki hoidon aikana&#10;Riitävä PD - hoitajien määrä&#10;Hoitajien ammattitaito&#10;Laitevalmistajien tuki &#10;&#10;Hoidon apuvälineet&#10;Siteet, desinfiointiaineet&#10;Lämpölevyt, APD-laite&#10;Vaaka&#10;&#10;Tuki päivystyksellisissä ongelmatilanteissa&#10;Akuutit infektiot&#10;Ensiavun, vuodeosaston henkilökunnan osaaminen&#10;&#10;Kustannukset potilaalle&#10;Ei saisi olla ainakaan kalliimpaa kuin sairaala- HD&#10;" descr="Organisaatio… OrganisaatioPredialyysiaikaLääkärin arvio: Vatsaontelon tilanne, yleiskunto, sorminäppäryysHoitajan ohjaus poliklinikalla: Kodin tilat, informaatio hoidoista, kokonaisarvio hoitajan näkökulmasta, kyky vastaanottaa tietoaPre- PD -käyntiPD-hoitajan tapaaminen: Välineiden esittely, Mahdollisuus kokeilla harjoitteluvatsallaKatetrin asennusYhteistyö gastrokirurgien kanssaTuki hoidon aikanaRiitävä PD - hoitajien määräHoitajien ammattitaitoLaitevalmistajien tuki Hoidon apuvälineetSiteet, desinfiointiaineetLämpölevyt, APD-laiteVaakaTuki päivystyksellisissä ongelmatilanteissaAkuutit infektiotEnsiavun, vuodeosaston henkilökunnan osaaminenKustannukset potilaalleEi saisi olla ainakaan kalliimpaa kuin sairaala- HD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-1"/>
              <a:ext cx="3889553" cy="7919468"/>
            </a:xfrm>
            <a:prstGeom prst="rect">
              <a:avLst/>
            </a:prstGeom>
            <a:effectLst/>
          </p:spPr>
        </p:pic>
      </p:grpSp>
      <p:grpSp>
        <p:nvGrpSpPr>
          <p:cNvPr id="181" name="Hoito…"/>
          <p:cNvGrpSpPr/>
          <p:nvPr/>
        </p:nvGrpSpPr>
        <p:grpSpPr>
          <a:xfrm>
            <a:off x="4557623" y="1520316"/>
            <a:ext cx="3889554" cy="7068567"/>
            <a:chOff x="0" y="0"/>
            <a:chExt cx="3889552" cy="7068566"/>
          </a:xfrm>
        </p:grpSpPr>
        <p:sp>
          <p:nvSpPr>
            <p:cNvPr id="180" name="Hoito…"/>
            <p:cNvSpPr txBox="1"/>
            <p:nvPr/>
          </p:nvSpPr>
          <p:spPr>
            <a:xfrm>
              <a:off x="38100" y="38099"/>
              <a:ext cx="3813353" cy="6992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/>
              <a:r>
                <a:t>Hoito</a:t>
              </a:r>
            </a:p>
            <a:p>
              <a:pPr algn="l">
                <a:defRPr sz="1500"/>
              </a:pPr>
            </a:p>
            <a:p>
              <a:pPr algn="l">
                <a:defRPr sz="1500" u="sng"/>
              </a:pPr>
              <a:r>
                <a:t>Katetrin toimintaongelmat</a:t>
              </a:r>
            </a:p>
            <a:p>
              <a:pPr lvl="1" algn="l">
                <a:defRPr sz="1500"/>
              </a:pPr>
              <a:r>
                <a:t>Sisään- ja ulosvalutusongelmat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Infektiot</a:t>
              </a:r>
            </a:p>
            <a:p>
              <a:pPr lvl="1" algn="l">
                <a:defRPr sz="1500"/>
              </a:pPr>
              <a:r>
                <a:t>Exit- Site</a:t>
              </a:r>
            </a:p>
            <a:p>
              <a:pPr lvl="1" algn="l">
                <a:defRPr sz="1500"/>
              </a:pPr>
              <a:r>
                <a:t>Peritoniitti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PD- nesteen karkaaminen vatsaontelosta</a:t>
              </a:r>
            </a:p>
            <a:p>
              <a:pPr lvl="1" algn="l">
                <a:defRPr sz="1500"/>
              </a:pPr>
              <a:r>
                <a:t>Tyriin, kiveksiin, keuhkopussiin</a:t>
              </a:r>
            </a:p>
            <a:p>
              <a:pPr lvl="1" algn="l">
                <a:defRPr sz="1500"/>
              </a:pPr>
              <a:r>
                <a:t>Leak PD -katetrin juuresta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PD-nesteeen sivuvaikutukset</a:t>
              </a:r>
            </a:p>
            <a:p>
              <a:pPr lvl="1" algn="l">
                <a:defRPr sz="1500"/>
              </a:pPr>
              <a:r>
                <a:t>Glukoosiliuoksien imeytyminen, hyperglykemia </a:t>
              </a:r>
            </a:p>
            <a:p>
              <a:pPr lvl="1" algn="l">
                <a:defRPr sz="1500"/>
              </a:pPr>
              <a:r>
                <a:t>PG- liuoksen maltoosi ja glukoosimittarit</a:t>
              </a:r>
            </a:p>
            <a:p>
              <a:pPr lvl="1" algn="l">
                <a:defRPr sz="1500"/>
              </a:pPr>
              <a:r>
                <a:t>GDP- tuotteiden aiheuttamat muutokset vatsakalvossa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Aliravitsemus</a:t>
              </a:r>
            </a:p>
            <a:p>
              <a:pPr lvl="1" algn="l">
                <a:defRPr sz="1500"/>
              </a:pPr>
              <a:r>
                <a:t>Proteiinihukka PD-nesteisiin</a:t>
              </a:r>
            </a:p>
            <a:p>
              <a:pPr lvl="1" algn="l">
                <a:defRPr sz="1500"/>
              </a:pPr>
              <a:r>
                <a:t>Vatsaontelon täyteläisyys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Hoidon teho</a:t>
              </a:r>
            </a:p>
            <a:p>
              <a:pPr lvl="1" algn="l">
                <a:defRPr sz="1500"/>
              </a:pPr>
              <a:r>
                <a:t>Tehostaminen joko nestetilavuutta nostamalla tai vaihtokertoja lisäämällä voi muuttaa potilaan arkea (APD kuiva päivä vs päiväneste)</a:t>
              </a:r>
            </a:p>
            <a:p>
              <a:pPr lvl="1" algn="l">
                <a:defRPr sz="1500"/>
              </a:pPr>
              <a:r>
                <a:t>Residuaalimunuaistoiminnan merkitys suuri</a:t>
              </a:r>
            </a:p>
            <a:p>
              <a:pPr lvl="1" algn="l">
                <a:defRPr sz="1500"/>
              </a:pPr>
            </a:p>
          </p:txBody>
        </p:sp>
        <p:pic>
          <p:nvPicPr>
            <p:cNvPr id="179" name="Hoito… Hoito&#10;&#10;Katetrin toimintaongelmat&#10;Sisään- ja ulosvalutusongelmat&#10;&#10;Infektiot&#10;Exit- Site&#10;Peritoniitti&#10;&#10;PD- nesteen karkaaminen vatsaontelosta&#10;Tyriin, kiveksiin, keuhkopussiin&#10;Leak PD -katetrin juuresta&#10;&#10;PD-nesteeen sivuvaikutukset&#10;Glukoosiliuoksien imeytyminen, hyperglykemia &#10;PG- liuoksen maltoosi ja glukoosimittarit&#10;GDP- tuotteiden aiheuttamat muutokset vatsakalvossa&#10;&#10;Aliravitsemus&#10;Proteiinihukka PD-nesteisiin&#10;Vatsaontelon täyteläisyys&#10;&#10;Hoidon teho&#10;Tehostaminen joko nestetilavuutta nostamalla tai vaihtokertoja lisäämällä voi muuttaa potilaan arkea (APD kuiva päivä vs päiväneste)&#10;Residuaalimunuaistoiminnan merkitys suuri&#10;&#10;" descr="Hoito… HoitoKatetrin toimintaongelmatSisään- ja ulosvalutusongelmatInfektiotExit- SitePeritoniittiPD- nesteen karkaaminen vatsaontelostaTyriin, kiveksiin, keuhkopussiinLeak PD -katetrin juurestaPD-nesteeen sivuvaikutuksetGlukoosiliuoksien imeytyminen, hyperglykemia PG- liuoksen maltoosi ja glukoosimittaritGDP- tuotteiden aiheuttamat muutokset vatsakalvossaAliravitsemusProteiinihukka PD-nesteisiinVatsaontelon täyteläisyysHoidon tehoTehostaminen joko nestetilavuutta nostamalla tai vaihtokertoja lisäämällä voi muuttaa potilaan arkea (APD kuiva päivä vs päiväneste)Residuaalimunuaistoiminnan merkitys suuri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3889553" cy="7068568"/>
            </a:xfrm>
            <a:prstGeom prst="rect">
              <a:avLst/>
            </a:prstGeom>
            <a:effectLst/>
          </p:spPr>
        </p:pic>
      </p:grpSp>
      <p:grpSp>
        <p:nvGrpSpPr>
          <p:cNvPr id="184" name="Potilas…"/>
          <p:cNvGrpSpPr/>
          <p:nvPr/>
        </p:nvGrpSpPr>
        <p:grpSpPr>
          <a:xfrm>
            <a:off x="8766606" y="1533016"/>
            <a:ext cx="3889554" cy="4909568"/>
            <a:chOff x="0" y="0"/>
            <a:chExt cx="3889552" cy="4909566"/>
          </a:xfrm>
        </p:grpSpPr>
        <p:sp>
          <p:nvSpPr>
            <p:cNvPr id="183" name="Potilas…"/>
            <p:cNvSpPr txBox="1"/>
            <p:nvPr/>
          </p:nvSpPr>
          <p:spPr>
            <a:xfrm>
              <a:off x="38100" y="38099"/>
              <a:ext cx="3813353" cy="4833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/>
              <a:r>
                <a:t>Potilas</a:t>
              </a:r>
            </a:p>
            <a:p>
              <a:pPr algn="l">
                <a:defRPr sz="1500"/>
              </a:pPr>
            </a:p>
            <a:p>
              <a:pPr lvl="1" algn="l">
                <a:defRPr sz="1500" u="sng"/>
              </a:pPr>
              <a:r>
                <a:t>Potilaan sitoutuminen omatoimiseen hoitoon</a:t>
              </a:r>
            </a:p>
            <a:p>
              <a:pPr lvl="1" algn="l">
                <a:defRPr sz="1500"/>
              </a:pPr>
              <a:r>
                <a:t>Hoitoväsymys</a:t>
              </a:r>
            </a:p>
            <a:p>
              <a:pPr lvl="1" algn="l">
                <a:defRPr sz="1500"/>
              </a:pPr>
              <a:r>
                <a:t>Non- komplianssi</a:t>
              </a:r>
            </a:p>
            <a:p>
              <a:pPr lvl="1" algn="l">
                <a:defRPr sz="1500"/>
              </a:pPr>
              <a:r>
                <a:t>Hoitomääreiden kirjaaminen</a:t>
              </a:r>
            </a:p>
            <a:p>
              <a:pPr lvl="1" algn="l">
                <a:defRPr sz="1500"/>
              </a:pPr>
              <a:r>
                <a:t>UF- määrät, paino, verenpaine</a:t>
              </a:r>
            </a:p>
            <a:p>
              <a:pPr lvl="1" algn="l">
                <a:defRPr sz="1500"/>
              </a:pPr>
              <a:r>
                <a:t>Päihteiden käyttö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Muutokset terveydentilassa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Arjen haasteet</a:t>
              </a:r>
            </a:p>
            <a:p>
              <a:pPr lvl="1" algn="l">
                <a:defRPr sz="1500"/>
              </a:pPr>
              <a:r>
                <a:t>Matkat, juhlat</a:t>
              </a:r>
            </a:p>
            <a:p>
              <a:pPr lvl="1" algn="l">
                <a:defRPr sz="1500"/>
              </a:pPr>
              <a:r>
                <a:t>Perhe-elämä</a:t>
              </a:r>
            </a:p>
            <a:p>
              <a:pPr lvl="1" algn="l">
                <a:defRPr sz="1500"/>
              </a:pPr>
            </a:p>
            <a:p>
              <a:pPr lvl="1" algn="l">
                <a:defRPr sz="1500" u="sng"/>
              </a:pPr>
              <a:r>
                <a:t>Koti</a:t>
              </a:r>
            </a:p>
            <a:p>
              <a:pPr lvl="1" algn="l">
                <a:defRPr sz="1500"/>
              </a:pPr>
              <a:r>
                <a:t>Tilat</a:t>
              </a:r>
            </a:p>
            <a:p>
              <a:pPr lvl="1" algn="l">
                <a:defRPr sz="1500"/>
              </a:pPr>
              <a:r>
                <a:t>Sähköistys</a:t>
              </a:r>
            </a:p>
            <a:p>
              <a:pPr lvl="1" algn="l">
                <a:defRPr sz="1500"/>
              </a:pPr>
            </a:p>
          </p:txBody>
        </p:sp>
        <p:pic>
          <p:nvPicPr>
            <p:cNvPr id="182" name="Potilas… Potilas&#10;&#10;Potilaan sitoutuminen omatoimiseen hoitoon&#10;Hoitoväsymys&#10;Non- komplianssi&#10;Hoitomääreiden kirjaaminen&#10;UF- määrät, paino, verenpaine&#10;Päihteiden käyttö&#10;&#10;Muutokset terveydentilassa&#10;&#10;Arjen haasteet&#10;Matkat, juhlat&#10;Perhe-elämä&#10;&#10;Koti&#10;Tilat&#10;Sähköistys&#10;&#10;" descr="Potilas… PotilasPotilaan sitoutuminen omatoimiseen hoitoonHoitoväsymysNon- komplianssiHoitomääreiden kirjaaminenUF- määrät, paino, verenpainePäihteiden käyttöMuutokset terveydentilassaArjen haasteetMatkat, juhlatPerhe-elämäKotiTilatSähköistys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3889553" cy="4909568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Hoitomuodot - APD"/>
          <p:cNvSpPr txBox="1"/>
          <p:nvPr>
            <p:ph type="title"/>
          </p:nvPr>
        </p:nvSpPr>
        <p:spPr>
          <a:xfrm>
            <a:off x="1041400" y="266700"/>
            <a:ext cx="10922000" cy="1801118"/>
          </a:xfrm>
          <a:prstGeom prst="rect">
            <a:avLst/>
          </a:prstGeom>
        </p:spPr>
        <p:txBody>
          <a:bodyPr/>
          <a:lstStyle/>
          <a:p>
            <a:pPr/>
            <a:r>
              <a:t>Hoitomuodot - APD</a:t>
            </a:r>
          </a:p>
        </p:txBody>
      </p:sp>
      <p:sp>
        <p:nvSpPr>
          <p:cNvPr id="310" name="APD (Automated Peritoneal Dialysis)…"/>
          <p:cNvSpPr txBox="1"/>
          <p:nvPr>
            <p:ph type="body" sz="half" idx="1"/>
          </p:nvPr>
        </p:nvSpPr>
        <p:spPr>
          <a:xfrm>
            <a:off x="457200" y="2265412"/>
            <a:ext cx="6652171" cy="6268988"/>
          </a:xfrm>
          <a:prstGeom prst="rect">
            <a:avLst/>
          </a:prstGeom>
        </p:spPr>
        <p:txBody>
          <a:bodyPr/>
          <a:lstStyle/>
          <a:p>
            <a:pPr marL="280034" indent="-280034" defTabSz="368045">
              <a:spcBef>
                <a:spcPts val="2000"/>
              </a:spcBef>
              <a:buBlip>
                <a:blip r:embed="rId2"/>
              </a:buBlip>
              <a:defRPr b="1" sz="2268"/>
            </a:pPr>
            <a:r>
              <a:t>APD (Automated Peritoneal Dialysis)</a:t>
            </a:r>
          </a:p>
          <a:p>
            <a:pPr marL="280034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Vatsaontelon sisäinen neste vaihdetaan yöllä, potilaan nukkuessa APD -laitteen (engl ”Cycler”) avulla</a:t>
            </a:r>
          </a:p>
          <a:p>
            <a:pPr lvl="1" marL="560069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Yöneste vaihdetaan 4-6 kertaa 8-9 tunnin aikana</a:t>
            </a:r>
          </a:p>
          <a:p>
            <a:pPr lvl="1" marL="560069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Lisäksi useimmilla nk päiväneste, jonka kone täyttää viimeiseksi vatsaonteloon</a:t>
            </a:r>
          </a:p>
          <a:p>
            <a:pPr lvl="1" marL="560069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Osalla potilaista nk ”kuiva päivä” = ei päivänestettä</a:t>
            </a:r>
          </a:p>
          <a:p>
            <a:pPr marL="280034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Potilas liittää itsensä illalla ja irroittaa aamulla</a:t>
            </a:r>
          </a:p>
          <a:p>
            <a:pPr marL="280034" indent="-280034" defTabSz="368045">
              <a:spcBef>
                <a:spcPts val="2000"/>
              </a:spcBef>
              <a:buBlip>
                <a:blip r:embed="rId2"/>
              </a:buBlip>
              <a:defRPr sz="2268"/>
            </a:pPr>
            <a:r>
              <a:t>Yön aikana kertynyt neste jää keräyspussiin sängyn vieressä</a:t>
            </a:r>
          </a:p>
        </p:txBody>
      </p:sp>
      <p:pic>
        <p:nvPicPr>
          <p:cNvPr id="311" name="APD.JPG" descr="APD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36966" y="3748182"/>
            <a:ext cx="5363096" cy="3078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Näyttökuva 2018-8-27 kello 19.32.50.png" descr="Näyttökuva 2018-8-27 kello 19.32.5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7264" y="1472963"/>
            <a:ext cx="8018536" cy="47747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Tenckhoff_catheter.gif" descr="Tenckhoff_catheter.g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56495" y="6289972"/>
            <a:ext cx="4445001" cy="317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PD catether displacement rtg and constipation.jpg" descr="PD catether displacement rtg and constipation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617235" y="4086770"/>
            <a:ext cx="5244864" cy="5397005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elf-locating"/>
          <p:cNvSpPr txBox="1"/>
          <p:nvPr/>
        </p:nvSpPr>
        <p:spPr>
          <a:xfrm>
            <a:off x="672033" y="3536560"/>
            <a:ext cx="2440534" cy="647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Self-locating</a:t>
            </a:r>
          </a:p>
        </p:txBody>
      </p:sp>
      <p:sp>
        <p:nvSpPr>
          <p:cNvPr id="190" name="Tenchoff"/>
          <p:cNvSpPr txBox="1"/>
          <p:nvPr/>
        </p:nvSpPr>
        <p:spPr>
          <a:xfrm>
            <a:off x="5667095" y="6140500"/>
            <a:ext cx="1670610" cy="64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Tenchoff</a:t>
            </a:r>
          </a:p>
        </p:txBody>
      </p:sp>
      <p:sp>
        <p:nvSpPr>
          <p:cNvPr id="191" name="Katetriongelmat"/>
          <p:cNvSpPr txBox="1"/>
          <p:nvPr>
            <p:ph type="title" idx="4294967295"/>
          </p:nvPr>
        </p:nvSpPr>
        <p:spPr>
          <a:xfrm>
            <a:off x="1041400" y="266700"/>
            <a:ext cx="10922000" cy="925910"/>
          </a:xfrm>
          <a:prstGeom prst="rect">
            <a:avLst/>
          </a:prstGeom>
        </p:spPr>
        <p:txBody>
          <a:bodyPr/>
          <a:lstStyle>
            <a:lvl1pPr defTabSz="438150">
              <a:defRPr sz="5400">
                <a:solidFill>
                  <a:srgbClr val="558AAB"/>
                </a:solidFill>
              </a:defRPr>
            </a:lvl1pPr>
          </a:lstStyle>
          <a:p>
            <a:pPr/>
            <a:r>
              <a:t>Katetriongelmat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Nesteen valutusongelma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Nesteen valutusongelmat</a:t>
            </a:r>
          </a:p>
        </p:txBody>
      </p:sp>
      <p:sp>
        <p:nvSpPr>
          <p:cNvPr id="194" name="Ulosvalutusongelma selvästi yleisempi…"/>
          <p:cNvSpPr txBox="1"/>
          <p:nvPr>
            <p:ph type="body" idx="1"/>
          </p:nvPr>
        </p:nvSpPr>
        <p:spPr>
          <a:xfrm>
            <a:off x="1041400" y="2768600"/>
            <a:ext cx="11049199" cy="5715000"/>
          </a:xfrm>
          <a:prstGeom prst="rect">
            <a:avLst/>
          </a:prstGeom>
        </p:spPr>
        <p:txBody>
          <a:bodyPr/>
          <a:lstStyle/>
          <a:p>
            <a:pPr marL="3556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Ulosvalutusongelma selvästi yleisempi</a:t>
            </a:r>
          </a:p>
          <a:p>
            <a:pPr lvl="1" marL="7112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Ummetus ja suolensisältö tukkii katetriaukot</a:t>
            </a:r>
          </a:p>
          <a:p>
            <a:pPr lvl="1" marL="7112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Ensihoitona suolen toiminnan tehostaminen</a:t>
            </a:r>
          </a:p>
          <a:p>
            <a:pPr lvl="2" marL="10668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Osmoottinen laksatiivi pehmentää (Makrogoli, Laktuloosi), tarvittaessa suolta stimuloiva rinnalle (Natriumpikosulfaatti, Bisakodyyli)</a:t>
            </a:r>
          </a:p>
          <a:p>
            <a:pPr lvl="2" marL="10668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Suolta lamaavan (särky) lääkehoidon vähentäminen</a:t>
            </a:r>
          </a:p>
          <a:p>
            <a:pPr marL="355600" indent="-355600" defTabSz="467359">
              <a:spcBef>
                <a:spcPts val="2500"/>
              </a:spcBef>
              <a:buBlip>
                <a:blip r:embed="rId2"/>
              </a:buBlip>
              <a:defRPr sz="2880"/>
            </a:pPr>
            <a:r>
              <a:t>Tarvittaessa natiivivatsa-rtg PD- katetrin asennon tarkistamiseksi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Ummetus.JPG" descr="Ummetu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2630" y="336400"/>
            <a:ext cx="9157940" cy="910620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Ulosvalutusongelma…"/>
          <p:cNvSpPr txBox="1"/>
          <p:nvPr/>
        </p:nvSpPr>
        <p:spPr>
          <a:xfrm>
            <a:off x="9774870" y="1371240"/>
            <a:ext cx="2869530" cy="3039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/>
            </a:pPr>
            <a:r>
              <a:t>Ulosvalutusongelma</a:t>
            </a:r>
          </a:p>
          <a:p>
            <a:pPr>
              <a:defRPr sz="2400"/>
            </a:pPr>
          </a:p>
          <a:p>
            <a:pPr>
              <a:defRPr sz="2400"/>
            </a:pPr>
            <a:r>
              <a:t>Paksusuoli ulosteen täyttämä, keltaiset nuolet</a:t>
            </a:r>
          </a:p>
          <a:p>
            <a:pPr>
              <a:defRPr sz="2400"/>
            </a:pPr>
          </a:p>
          <a:p>
            <a:pPr>
              <a:defRPr sz="2400"/>
            </a:pPr>
            <a:r>
              <a:t>PD katetri paikoillaan, punainen nuoli</a:t>
            </a:r>
          </a:p>
        </p:txBody>
      </p:sp>
      <p:sp>
        <p:nvSpPr>
          <p:cNvPr id="198" name="Viiva"/>
          <p:cNvSpPr/>
          <p:nvPr/>
        </p:nvSpPr>
        <p:spPr>
          <a:xfrm flipH="1">
            <a:off x="8026400" y="6299200"/>
            <a:ext cx="880592" cy="0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199" name="Viiva"/>
          <p:cNvSpPr/>
          <p:nvPr/>
        </p:nvSpPr>
        <p:spPr>
          <a:xfrm flipV="1">
            <a:off x="1671372" y="6464300"/>
            <a:ext cx="500329" cy="500328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0" name="Viiva"/>
          <p:cNvSpPr/>
          <p:nvPr/>
        </p:nvSpPr>
        <p:spPr>
          <a:xfrm flipV="1">
            <a:off x="1353872" y="5207000"/>
            <a:ext cx="500329" cy="500328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1" name="Viiva"/>
          <p:cNvSpPr/>
          <p:nvPr/>
        </p:nvSpPr>
        <p:spPr>
          <a:xfrm flipV="1">
            <a:off x="2141272" y="7391400"/>
            <a:ext cx="500329" cy="500328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2" name="Viiva"/>
          <p:cNvSpPr/>
          <p:nvPr/>
        </p:nvSpPr>
        <p:spPr>
          <a:xfrm flipH="1">
            <a:off x="8127999" y="2082023"/>
            <a:ext cx="1122347" cy="254778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3" name="Viiva"/>
          <p:cNvSpPr/>
          <p:nvPr/>
        </p:nvSpPr>
        <p:spPr>
          <a:xfrm>
            <a:off x="2640491" y="3400590"/>
            <a:ext cx="344010" cy="536411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4" name="Viiva"/>
          <p:cNvSpPr/>
          <p:nvPr/>
        </p:nvSpPr>
        <p:spPr>
          <a:xfrm>
            <a:off x="4770172" y="3561027"/>
            <a:ext cx="1" cy="1054501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5" name="Viiva"/>
          <p:cNvSpPr/>
          <p:nvPr/>
        </p:nvSpPr>
        <p:spPr>
          <a:xfrm flipH="1" flipV="1">
            <a:off x="7480300" y="7569200"/>
            <a:ext cx="873691" cy="370153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6" name="Viiva"/>
          <p:cNvSpPr/>
          <p:nvPr/>
        </p:nvSpPr>
        <p:spPr>
          <a:xfrm>
            <a:off x="5922417" y="2645817"/>
            <a:ext cx="503783" cy="503784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7" name="Viiva"/>
          <p:cNvSpPr/>
          <p:nvPr/>
        </p:nvSpPr>
        <p:spPr>
          <a:xfrm flipH="1" flipV="1">
            <a:off x="6413500" y="8737600"/>
            <a:ext cx="602143" cy="284180"/>
          </a:xfrm>
          <a:prstGeom prst="line">
            <a:avLst/>
          </a:prstGeom>
          <a:ln w="38100">
            <a:solidFill>
              <a:srgbClr val="FFFC7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08" name="Viiva"/>
          <p:cNvSpPr/>
          <p:nvPr/>
        </p:nvSpPr>
        <p:spPr>
          <a:xfrm>
            <a:off x="2008637" y="8775700"/>
            <a:ext cx="2360163" cy="0"/>
          </a:xfrm>
          <a:prstGeom prst="line">
            <a:avLst/>
          </a:prstGeom>
          <a:ln w="38100">
            <a:solidFill>
              <a:srgbClr val="FF26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Nesteen valutusongelma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Nesteen valutusongelmat</a:t>
            </a:r>
          </a:p>
        </p:txBody>
      </p:sp>
      <p:sp>
        <p:nvSpPr>
          <p:cNvPr id="211" name="Sisäänvalutusongelma harvinaine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Sisäänvalutusongelma harvinainen</a:t>
            </a:r>
          </a:p>
          <a:p>
            <a:pPr lvl="1" marL="631189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Suolilieve (Omentti) tukkii katetriaukot </a:t>
            </a:r>
          </a:p>
          <a:p>
            <a:pPr lvl="1" marL="631189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Katetrin luumen tukkeutunut fibriinistä</a:t>
            </a:r>
          </a:p>
          <a:p>
            <a:pPr lvl="1" marL="631189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Katetri on noussut pois pikkulantiosta</a:t>
            </a:r>
          </a:p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Katetrin paikan tarkistaminen natiivivatsa- ta TT- kuvauksella</a:t>
            </a:r>
          </a:p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Katetrin huuhtelu aseptisesti keittosuolaruiskulla (PD hoitoon perehtynyt ihminen, peritoniittiriski)</a:t>
            </a:r>
          </a:p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Hepariinin lisääminen dialyysinesteisiin</a:t>
            </a:r>
          </a:p>
          <a:p>
            <a:pPr marL="315594" indent="-315594" defTabSz="414781">
              <a:spcBef>
                <a:spcPts val="2200"/>
              </a:spcBef>
              <a:buBlip>
                <a:blip r:embed="rId2"/>
              </a:buBlip>
              <a:defRPr sz="2556"/>
            </a:pPr>
            <a:r>
              <a:t>Alteplaasi- liuoitusaine katetriin (Google: Actilyse peritoneal catheter)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ainollinen syvalla 2.JPG" descr="Painollinen syvalla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4238" y="346124"/>
            <a:ext cx="5710523" cy="6923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ainollinen syvalla.JPG" descr="Painollinen syvall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36414" y="346124"/>
            <a:ext cx="5318818" cy="692303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PD katetrin sisään- ja ulosvalutusongelma heti alusta alkaen…"/>
          <p:cNvSpPr txBox="1"/>
          <p:nvPr/>
        </p:nvSpPr>
        <p:spPr>
          <a:xfrm>
            <a:off x="1930704" y="7325817"/>
            <a:ext cx="9143392" cy="1934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PD katetrin sisään- ja ulosvalutusongelma heti alusta alkaen</a:t>
            </a:r>
          </a:p>
          <a:p>
            <a:pPr>
              <a:defRPr sz="2400"/>
            </a:pPr>
            <a:r>
              <a:t>Painollinen katetri, asennuksen jälkeen rakon /peräsuolen alueen arkuutta</a:t>
            </a:r>
          </a:p>
          <a:p>
            <a:pPr>
              <a:defRPr sz="2400"/>
            </a:pPr>
            <a:r>
              <a:t>Katetrin kärki syvällä pikkulantion pohjalla</a:t>
            </a:r>
          </a:p>
          <a:p>
            <a:pPr>
              <a:defRPr sz="2400"/>
            </a:pPr>
            <a:r>
              <a:t>Katetri virtsarakon ja peräsuolen puristuksissa, aukot tukkiutuvat </a:t>
            </a:r>
          </a:p>
          <a:p>
            <a:pPr>
              <a:defRPr sz="2400"/>
            </a:pPr>
            <a:r>
              <a:t>Natiivivatsakuva ei selitä, tehty vatsan TT ja edessä katetrin vaihto</a:t>
            </a:r>
          </a:p>
        </p:txBody>
      </p:sp>
      <p:sp>
        <p:nvSpPr>
          <p:cNvPr id="216" name="Viiva"/>
          <p:cNvSpPr/>
          <p:nvPr/>
        </p:nvSpPr>
        <p:spPr>
          <a:xfrm flipH="1">
            <a:off x="11238656" y="2343221"/>
            <a:ext cx="945308" cy="3470155"/>
          </a:xfrm>
          <a:prstGeom prst="line">
            <a:avLst/>
          </a:prstGeom>
          <a:ln w="38100">
            <a:solidFill>
              <a:srgbClr val="FF26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Natiivivatsa 2016.JPG" descr="Natiivivatsa 20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8459" y="339080"/>
            <a:ext cx="5175638" cy="50998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Natiivivatsa.JPG" descr="Natiivivats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30865" y="342850"/>
            <a:ext cx="6967011" cy="6619432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2016"/>
          <p:cNvSpPr txBox="1"/>
          <p:nvPr/>
        </p:nvSpPr>
        <p:spPr>
          <a:xfrm>
            <a:off x="2407157" y="5478322"/>
            <a:ext cx="748285" cy="498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/>
            </a:lvl1pPr>
          </a:lstStyle>
          <a:p>
            <a:pPr/>
            <a:r>
              <a:t>2016</a:t>
            </a:r>
          </a:p>
        </p:txBody>
      </p:sp>
      <p:sp>
        <p:nvSpPr>
          <p:cNvPr id="221" name="2019"/>
          <p:cNvSpPr txBox="1"/>
          <p:nvPr/>
        </p:nvSpPr>
        <p:spPr>
          <a:xfrm>
            <a:off x="8909557" y="6989622"/>
            <a:ext cx="748285" cy="4987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/>
            </a:lvl1pPr>
          </a:lstStyle>
          <a:p>
            <a:pPr/>
            <a:r>
              <a:t>2019</a:t>
            </a:r>
          </a:p>
        </p:txBody>
      </p:sp>
      <p:sp>
        <p:nvSpPr>
          <p:cNvPr id="222" name="Ulosvalutusongelma…"/>
          <p:cNvSpPr txBox="1"/>
          <p:nvPr/>
        </p:nvSpPr>
        <p:spPr>
          <a:xfrm>
            <a:off x="2804274" y="7116089"/>
            <a:ext cx="5175638" cy="2227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300"/>
            </a:pPr>
            <a:r>
              <a:t>Ulosvalutusongelma</a:t>
            </a:r>
          </a:p>
          <a:p>
            <a:pPr>
              <a:defRPr sz="2300"/>
            </a:pPr>
            <a:r>
              <a:t>Painollinen katetri, kärki ylävatsalla</a:t>
            </a:r>
          </a:p>
          <a:p>
            <a:pPr>
              <a:defRPr sz="2300"/>
            </a:pPr>
            <a:r>
              <a:t>Suolilieve oli ympäröinyt katetrin ja kääntänyt sen</a:t>
            </a:r>
          </a:p>
          <a:p>
            <a:pPr>
              <a:defRPr sz="2300"/>
            </a:pPr>
            <a:r>
              <a:t>Laparoskopia ja katetrin vapautus palauttivat toiminnan, PD taukoa 2 vko</a:t>
            </a:r>
          </a:p>
        </p:txBody>
      </p:sp>
      <p:sp>
        <p:nvSpPr>
          <p:cNvPr id="223" name="Viiva"/>
          <p:cNvSpPr/>
          <p:nvPr/>
        </p:nvSpPr>
        <p:spPr>
          <a:xfrm>
            <a:off x="8945480" y="1719180"/>
            <a:ext cx="1201820" cy="1201821"/>
          </a:xfrm>
          <a:prstGeom prst="line">
            <a:avLst/>
          </a:prstGeom>
          <a:ln w="38100">
            <a:solidFill>
              <a:srgbClr val="FF26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224" name="Pyöristetty suorakulmio"/>
          <p:cNvSpPr/>
          <p:nvPr/>
        </p:nvSpPr>
        <p:spPr>
          <a:xfrm>
            <a:off x="5540226" y="902543"/>
            <a:ext cx="852538" cy="854770"/>
          </a:xfrm>
          <a:prstGeom prst="roundRect">
            <a:avLst>
              <a:gd name="adj" fmla="val 15190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DEDED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3.png"/></Relationships>

</file>

<file path=ppt/theme/theme1.xml><?xml version="1.0" encoding="utf-8"?>
<a:theme xmlns:a="http://schemas.openxmlformats.org/drawingml/2006/main" xmlns:r="http://schemas.openxmlformats.org/officeDocument/2006/relationships" name="Blueprint">
  <a:themeElements>
    <a:clrScheme name="Blueprint">
      <a:dk1>
        <a:srgbClr val="AB7655"/>
      </a:dk1>
      <a:lt1>
        <a:srgbClr val="558AAB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Helvetica Neue Light"/>
        <a:ea typeface="Helvetica Neue Light"/>
        <a:cs typeface="Helvetica Neue Light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DEDED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558AAB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ueprint">
  <a:themeElements>
    <a:clrScheme name="Bluepri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Helvetica Neue Light"/>
        <a:ea typeface="Helvetica Neue Light"/>
        <a:cs typeface="Helvetica Neue Light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DEDED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558AAB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